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7" r:id="rId35"/>
    <p:sldId id="298" r:id="rId36"/>
    <p:sldId id="296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D9B9E3EB-19DD-4F11-BED9-29D8B7F665A0}">
      <dgm:prSet/>
      <dgm:spPr>
        <a:solidFill>
          <a:srgbClr val="C00000"/>
        </a:solidFill>
      </dgm:spPr>
      <dgm:t>
        <a:bodyPr/>
        <a:lstStyle/>
        <a:p>
          <a:r>
            <a:rPr lang="en-GB" dirty="0"/>
            <a:t>Environment</a:t>
          </a:r>
        </a:p>
      </dgm:t>
    </dgm:pt>
    <dgm:pt modelId="{9B624B66-B2E8-4E2F-BE80-21A124911255}" type="parTrans" cxnId="{8D3180F9-DD0C-4C98-902A-778B2723D111}">
      <dgm:prSet/>
      <dgm:spPr/>
      <dgm:t>
        <a:bodyPr/>
        <a:lstStyle/>
        <a:p>
          <a:endParaRPr lang="en-GB"/>
        </a:p>
      </dgm:t>
    </dgm:pt>
    <dgm:pt modelId="{011EB83F-40A6-4D63-AB3A-E32537CA5ED7}" type="sibTrans" cxnId="{8D3180F9-DD0C-4C98-902A-778B2723D111}">
      <dgm:prSet/>
      <dgm:spPr/>
      <dgm:t>
        <a:bodyPr/>
        <a:lstStyle/>
        <a:p>
          <a:endParaRPr lang="en-GB"/>
        </a:p>
      </dgm:t>
    </dgm:pt>
    <dgm:pt modelId="{5BB37B69-BE0A-4367-908F-75049F633BAD}">
      <dgm:prSet/>
      <dgm:spPr/>
      <dgm:t>
        <a:bodyPr/>
        <a:lstStyle/>
        <a:p>
          <a:r>
            <a:rPr lang="en-GB" dirty="0"/>
            <a:t>ISB Operations</a:t>
          </a:r>
        </a:p>
      </dgm:t>
    </dgm:pt>
    <dgm:pt modelId="{B7D0E52D-3C94-4E5A-85DA-3BED9786588B}" type="parTrans" cxnId="{80467BCB-0B07-400B-9886-B331B2517F9E}">
      <dgm:prSet/>
      <dgm:spPr/>
      <dgm:t>
        <a:bodyPr/>
        <a:lstStyle/>
        <a:p>
          <a:endParaRPr lang="en-GB"/>
        </a:p>
      </dgm:t>
    </dgm:pt>
    <dgm:pt modelId="{7C5675CD-37F2-4B99-A90C-90D8841BB5D0}" type="sibTrans" cxnId="{80467BCB-0B07-400B-9886-B331B2517F9E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init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61826" custLinFactNeighborX="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EBF425D4-29A9-4094-A673-6B9106480A8B}" type="pres">
      <dgm:prSet presAssocID="{9B624B66-B2E8-4E2F-BE80-21A124911255}" presName="Name37" presStyleLbl="parChTrans1D3" presStyleIdx="0" presStyleCnt="2"/>
      <dgm:spPr/>
      <dgm:t>
        <a:bodyPr/>
        <a:lstStyle/>
        <a:p>
          <a:endParaRPr lang="en-GB"/>
        </a:p>
      </dgm:t>
    </dgm:pt>
    <dgm:pt modelId="{63FC8466-C883-4B11-A87E-45AC39956FE6}" type="pres">
      <dgm:prSet presAssocID="{D9B9E3EB-19DD-4F11-BED9-29D8B7F665A0}" presName="hierRoot2" presStyleCnt="0">
        <dgm:presLayoutVars>
          <dgm:hierBranch val="init"/>
        </dgm:presLayoutVars>
      </dgm:prSet>
      <dgm:spPr/>
    </dgm:pt>
    <dgm:pt modelId="{EC44C577-5B52-419F-8714-36BDBD4D79EC}" type="pres">
      <dgm:prSet presAssocID="{D9B9E3EB-19DD-4F11-BED9-29D8B7F665A0}" presName="rootComposite" presStyleCnt="0"/>
      <dgm:spPr/>
    </dgm:pt>
    <dgm:pt modelId="{2F4B39C0-4208-4996-95B9-7EBABA08E810}" type="pres">
      <dgm:prSet presAssocID="{D9B9E3EB-19DD-4F11-BED9-29D8B7F665A0}" presName="rootText" presStyleLbl="node3" presStyleIdx="0" presStyleCnt="2" custScaleX="135213" custLinFactX="65946" custLinFactNeighborX="100000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C96F696-CE92-4A87-8FBF-8DC4F447668F}" type="pres">
      <dgm:prSet presAssocID="{D9B9E3EB-19DD-4F11-BED9-29D8B7F665A0}" presName="rootConnector" presStyleLbl="node3" presStyleIdx="0" presStyleCnt="2"/>
      <dgm:spPr/>
      <dgm:t>
        <a:bodyPr/>
        <a:lstStyle/>
        <a:p>
          <a:endParaRPr lang="en-GB"/>
        </a:p>
      </dgm:t>
    </dgm:pt>
    <dgm:pt modelId="{0B332024-60AA-455A-A90B-4EE52E17A9B6}" type="pres">
      <dgm:prSet presAssocID="{D9B9E3EB-19DD-4F11-BED9-29D8B7F665A0}" presName="hierChild4" presStyleCnt="0"/>
      <dgm:spPr/>
    </dgm:pt>
    <dgm:pt modelId="{0FCD1767-7AD8-44A1-A86E-14D0DCC836F4}" type="pres">
      <dgm:prSet presAssocID="{D9B9E3EB-19DD-4F11-BED9-29D8B7F665A0}" presName="hierChild5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X="-29671" custLinFactNeighborX="-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48AD53EE-2778-4DED-845E-26177D6490A5}" type="pres">
      <dgm:prSet presAssocID="{B7D0E52D-3C94-4E5A-85DA-3BED9786588B}" presName="Name37" presStyleLbl="parChTrans1D3" presStyleIdx="1" presStyleCnt="2"/>
      <dgm:spPr/>
      <dgm:t>
        <a:bodyPr/>
        <a:lstStyle/>
        <a:p>
          <a:endParaRPr lang="en-GB"/>
        </a:p>
      </dgm:t>
    </dgm:pt>
    <dgm:pt modelId="{C9881C36-EA64-4523-AFC9-DA23B208EC65}" type="pres">
      <dgm:prSet presAssocID="{5BB37B69-BE0A-4367-908F-75049F633BAD}" presName="hierRoot2" presStyleCnt="0">
        <dgm:presLayoutVars>
          <dgm:hierBranch val="init"/>
        </dgm:presLayoutVars>
      </dgm:prSet>
      <dgm:spPr/>
    </dgm:pt>
    <dgm:pt modelId="{DD696413-1690-4FBD-ADB9-CCD4C9B35D52}" type="pres">
      <dgm:prSet presAssocID="{5BB37B69-BE0A-4367-908F-75049F633BAD}" presName="rootComposite" presStyleCnt="0"/>
      <dgm:spPr/>
    </dgm:pt>
    <dgm:pt modelId="{A9D62632-7CB1-4EAF-A712-389EDFC5175A}" type="pres">
      <dgm:prSet presAssocID="{5BB37B69-BE0A-4367-908F-75049F633BAD}" presName="rootText" presStyleLbl="node3" presStyleIdx="1" presStyleCnt="2" custLinFactX="-32479" custLinFactNeighborX="-100000" custLinFactNeighborY="1078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78BA03F-FBEF-4879-9BD0-7CB1749D3629}" type="pres">
      <dgm:prSet presAssocID="{5BB37B69-BE0A-4367-908F-75049F633BAD}" presName="rootConnector" presStyleLbl="node3" presStyleIdx="1" presStyleCnt="2"/>
      <dgm:spPr/>
      <dgm:t>
        <a:bodyPr/>
        <a:lstStyle/>
        <a:p>
          <a:endParaRPr lang="en-GB"/>
        </a:p>
      </dgm:t>
    </dgm:pt>
    <dgm:pt modelId="{340F5040-39A4-4255-AFE0-533602898151}" type="pres">
      <dgm:prSet presAssocID="{5BB37B69-BE0A-4367-908F-75049F633BAD}" presName="hierChild4" presStyleCnt="0"/>
      <dgm:spPr/>
    </dgm:pt>
    <dgm:pt modelId="{0427480C-5003-435D-9EEB-6F095A469CC0}" type="pres">
      <dgm:prSet presAssocID="{5BB37B69-BE0A-4367-908F-75049F633BAD}" presName="hierChild5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92FA7390-0E49-499F-9365-DD913CBCCBC3}" type="presOf" srcId="{E8131191-A12A-472E-823F-274D786F9126}" destId="{79444466-3C4D-4163-B793-AA30BCC75F30}" srcOrd="1" destOrd="0" presId="urn:microsoft.com/office/officeart/2005/8/layout/orgChart1"/>
    <dgm:cxn modelId="{7B260FE1-49ED-4560-93AC-B42657F537E1}" type="presOf" srcId="{40E653B4-973E-4089-89FB-F70127C2283B}" destId="{6FBFACD9-3D50-41F5-8B9E-74B9755372E8}" srcOrd="0" destOrd="0" presId="urn:microsoft.com/office/officeart/2005/8/layout/orgChart1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A18A9DEC-5ED6-43B3-BFCB-5DA97566F6FA}" type="presOf" srcId="{3925D44F-82FE-4DBA-A13C-0512FA250244}" destId="{B81F56B5-BA20-47EF-B920-749A017941ED}" srcOrd="0" destOrd="0" presId="urn:microsoft.com/office/officeart/2005/8/layout/orgChart1"/>
    <dgm:cxn modelId="{969C3AD4-6C03-42B1-8CFE-295F1D20DB79}" type="presOf" srcId="{9B624B66-B2E8-4E2F-BE80-21A124911255}" destId="{EBF425D4-29A9-4094-A673-6B9106480A8B}" srcOrd="0" destOrd="0" presId="urn:microsoft.com/office/officeart/2005/8/layout/orgChart1"/>
    <dgm:cxn modelId="{F92B1262-6397-4A1B-AEE8-C6762B966562}" type="presOf" srcId="{E8131191-A12A-472E-823F-274D786F9126}" destId="{FEF7E625-78C6-4699-9780-4480B0CC31C0}" srcOrd="0" destOrd="0" presId="urn:microsoft.com/office/officeart/2005/8/layout/orgChart1"/>
    <dgm:cxn modelId="{49C51C3C-1AC7-4976-BA95-09D4F393C0D3}" type="presOf" srcId="{91D84ADF-B242-4283-820D-58FB9DED48CA}" destId="{FC1EAB21-14D6-44D5-A319-86CB0CF28264}" srcOrd="0" destOrd="0" presId="urn:microsoft.com/office/officeart/2005/8/layout/orgChart1"/>
    <dgm:cxn modelId="{8D3180F9-DD0C-4C98-902A-778B2723D111}" srcId="{9D68DCDA-ED02-40DA-9347-9E14C906990A}" destId="{D9B9E3EB-19DD-4F11-BED9-29D8B7F665A0}" srcOrd="0" destOrd="0" parTransId="{9B624B66-B2E8-4E2F-BE80-21A124911255}" sibTransId="{011EB83F-40A6-4D63-AB3A-E32537CA5ED7}"/>
    <dgm:cxn modelId="{679587AE-AB19-4519-BC8F-DBD9F398722F}" type="presOf" srcId="{D9B9E3EB-19DD-4F11-BED9-29D8B7F665A0}" destId="{AC96F696-CE92-4A87-8FBF-8DC4F447668F}" srcOrd="1" destOrd="0" presId="urn:microsoft.com/office/officeart/2005/8/layout/orgChart1"/>
    <dgm:cxn modelId="{CFC18B61-26C9-44F7-8182-590D99B51ACB}" type="presOf" srcId="{D9B9E3EB-19DD-4F11-BED9-29D8B7F665A0}" destId="{2F4B39C0-4208-4996-95B9-7EBABA08E810}" srcOrd="0" destOrd="0" presId="urn:microsoft.com/office/officeart/2005/8/layout/orgChart1"/>
    <dgm:cxn modelId="{53436A78-4DC2-49EE-A13C-F6599D79CC53}" type="presOf" srcId="{B7D0E52D-3C94-4E5A-85DA-3BED9786588B}" destId="{48AD53EE-2778-4DED-845E-26177D6490A5}" srcOrd="0" destOrd="0" presId="urn:microsoft.com/office/officeart/2005/8/layout/orgChart1"/>
    <dgm:cxn modelId="{AD07364C-0FF8-4B1D-A3C0-6529E8528AB5}" type="presOf" srcId="{89E7AC53-F409-4078-9B31-8D814C4ED8F5}" destId="{85F5E7CF-D020-45AA-8A53-6780475832D6}" srcOrd="0" destOrd="0" presId="urn:microsoft.com/office/officeart/2005/8/layout/orgChart1"/>
    <dgm:cxn modelId="{BF046F98-0993-479F-87AE-1EDA45B648A5}" type="presOf" srcId="{5BB37B69-BE0A-4367-908F-75049F633BAD}" destId="{A9D62632-7CB1-4EAF-A712-389EDFC5175A}" srcOrd="0" destOrd="0" presId="urn:microsoft.com/office/officeart/2005/8/layout/orgChart1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233F9FEE-8DA9-462E-87C1-87E910F0AF19}" type="presOf" srcId="{EC626605-6AEE-4093-A262-0CE7BB547A8B}" destId="{4066761D-3CBD-4850-B2A6-4EDED30A4714}" srcOrd="0" destOrd="0" presId="urn:microsoft.com/office/officeart/2005/8/layout/orgChart1"/>
    <dgm:cxn modelId="{99BB4CD9-EE11-4B3F-AAFF-ED6E401BC445}" type="presOf" srcId="{91D84ADF-B242-4283-820D-58FB9DED48CA}" destId="{AF5D6265-0B29-4766-9991-46FD8EA9A80F}" srcOrd="1" destOrd="0" presId="urn:microsoft.com/office/officeart/2005/8/layout/orgChart1"/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695B71CC-C1E3-4A77-857A-B22A65275965}" type="presOf" srcId="{68F262B0-14DF-4B59-AD27-C7C67D3FEAC1}" destId="{BB839495-BC57-42DB-9BFC-A39249919856}" srcOrd="0" destOrd="0" presId="urn:microsoft.com/office/officeart/2005/8/layout/orgChart1"/>
    <dgm:cxn modelId="{6C0E73F8-3443-4A37-AD45-26E815DFEE4E}" type="presOf" srcId="{65C3E786-8BDE-495A-9EAD-DB0A7A11F384}" destId="{F47B617D-F799-4B2C-9A42-6F00F0EA1EBD}" srcOrd="0" destOrd="0" presId="urn:microsoft.com/office/officeart/2005/8/layout/orgChart1"/>
    <dgm:cxn modelId="{E18FE9EE-1A66-4087-BC59-F304DA291DF2}" type="presOf" srcId="{5BB37B69-BE0A-4367-908F-75049F633BAD}" destId="{378BA03F-FBEF-4879-9BD0-7CB1749D3629}" srcOrd="1" destOrd="0" presId="urn:microsoft.com/office/officeart/2005/8/layout/orgChart1"/>
    <dgm:cxn modelId="{4FD516DE-0DC0-4C11-AF8C-3895EB838F09}" type="presOf" srcId="{40E653B4-973E-4089-89FB-F70127C2283B}" destId="{D46AF03D-0099-4109-9BE4-11FF323BA6C3}" srcOrd="1" destOrd="0" presId="urn:microsoft.com/office/officeart/2005/8/layout/orgChart1"/>
    <dgm:cxn modelId="{04DB77D1-B114-4F3B-944A-07B324EBE022}" type="presOf" srcId="{89E7AC53-F409-4078-9B31-8D814C4ED8F5}" destId="{406B062F-9EDF-42F1-B966-73873EA80AAF}" srcOrd="1" destOrd="0" presId="urn:microsoft.com/office/officeart/2005/8/layout/orgChart1"/>
    <dgm:cxn modelId="{80467BCB-0B07-400B-9886-B331B2517F9E}" srcId="{89E7AC53-F409-4078-9B31-8D814C4ED8F5}" destId="{5BB37B69-BE0A-4367-908F-75049F633BAD}" srcOrd="0" destOrd="0" parTransId="{B7D0E52D-3C94-4E5A-85DA-3BED9786588B}" sibTransId="{7C5675CD-37F2-4B99-A90C-90D8841BB5D0}"/>
    <dgm:cxn modelId="{9CCE8D1A-B5EE-416E-AE59-C7BB418A5404}" type="presOf" srcId="{9D68DCDA-ED02-40DA-9347-9E14C906990A}" destId="{38E78953-1BA8-43E0-9357-EFF20754D8F4}" srcOrd="0" destOrd="0" presId="urn:microsoft.com/office/officeart/2005/8/layout/orgChart1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F3F7104C-E69F-4428-8993-9586DA23D76B}" type="presOf" srcId="{9D68DCDA-ED02-40DA-9347-9E14C906990A}" destId="{43CF1A4E-6445-4FD6-8A98-5FD3C058A257}" srcOrd="1" destOrd="0" presId="urn:microsoft.com/office/officeart/2005/8/layout/orgChart1"/>
    <dgm:cxn modelId="{639A61FC-FF74-4635-819C-1A10B67645EE}" type="presOf" srcId="{F2A5E286-0802-4D11-ACB0-868A5730A118}" destId="{9C71437A-F9FD-4DEF-B8A9-77B1FDE52E87}" srcOrd="0" destOrd="0" presId="urn:microsoft.com/office/officeart/2005/8/layout/orgChart1"/>
    <dgm:cxn modelId="{41B45939-150A-4864-B7E4-7D238AFF4F1B}" type="presParOf" srcId="{4066761D-3CBD-4850-B2A6-4EDED30A4714}" destId="{312CD821-4910-426D-8FE4-4AD4B520D211}" srcOrd="0" destOrd="0" presId="urn:microsoft.com/office/officeart/2005/8/layout/orgChart1"/>
    <dgm:cxn modelId="{A0316B1A-3B00-453C-94D1-881CEBE64B1F}" type="presParOf" srcId="{312CD821-4910-426D-8FE4-4AD4B520D211}" destId="{8E91A6C9-CD3F-47A2-85CF-B6247E202B9F}" srcOrd="0" destOrd="0" presId="urn:microsoft.com/office/officeart/2005/8/layout/orgChart1"/>
    <dgm:cxn modelId="{9ADB3B1F-3D3A-4215-A965-07194991BCD6}" type="presParOf" srcId="{8E91A6C9-CD3F-47A2-85CF-B6247E202B9F}" destId="{FC1EAB21-14D6-44D5-A319-86CB0CF28264}" srcOrd="0" destOrd="0" presId="urn:microsoft.com/office/officeart/2005/8/layout/orgChart1"/>
    <dgm:cxn modelId="{DC2369C1-1247-4AAE-AB34-47DC694C7EC2}" type="presParOf" srcId="{8E91A6C9-CD3F-47A2-85CF-B6247E202B9F}" destId="{AF5D6265-0B29-4766-9991-46FD8EA9A80F}" srcOrd="1" destOrd="0" presId="urn:microsoft.com/office/officeart/2005/8/layout/orgChart1"/>
    <dgm:cxn modelId="{973678A7-AA86-40DF-B2B1-8324FB812357}" type="presParOf" srcId="{312CD821-4910-426D-8FE4-4AD4B520D211}" destId="{B2849F8A-EC8D-4FFA-A417-592C49FEC03F}" srcOrd="1" destOrd="0" presId="urn:microsoft.com/office/officeart/2005/8/layout/orgChart1"/>
    <dgm:cxn modelId="{33FA5B0D-AF61-4250-93FB-2BC447561A0F}" type="presParOf" srcId="{B2849F8A-EC8D-4FFA-A417-592C49FEC03F}" destId="{F47B617D-F799-4B2C-9A42-6F00F0EA1EBD}" srcOrd="0" destOrd="0" presId="urn:microsoft.com/office/officeart/2005/8/layout/orgChart1"/>
    <dgm:cxn modelId="{4DB2AE51-641F-49B8-87BF-76A6C6A0EB28}" type="presParOf" srcId="{B2849F8A-EC8D-4FFA-A417-592C49FEC03F}" destId="{8FAC5B4C-D521-404A-B2C0-BF3906D1B6BA}" srcOrd="1" destOrd="0" presId="urn:microsoft.com/office/officeart/2005/8/layout/orgChart1"/>
    <dgm:cxn modelId="{E7179391-E778-4F85-8C41-F8B532789EE6}" type="presParOf" srcId="{8FAC5B4C-D521-404A-B2C0-BF3906D1B6BA}" destId="{EB74222A-F5F4-445B-8FAA-278CD10D7004}" srcOrd="0" destOrd="0" presId="urn:microsoft.com/office/officeart/2005/8/layout/orgChart1"/>
    <dgm:cxn modelId="{1BB88F60-1675-42BD-A871-D35FF80098EA}" type="presParOf" srcId="{EB74222A-F5F4-445B-8FAA-278CD10D7004}" destId="{38E78953-1BA8-43E0-9357-EFF20754D8F4}" srcOrd="0" destOrd="0" presId="urn:microsoft.com/office/officeart/2005/8/layout/orgChart1"/>
    <dgm:cxn modelId="{2C8E397B-5126-4A10-A4C0-342AA1118158}" type="presParOf" srcId="{EB74222A-F5F4-445B-8FAA-278CD10D7004}" destId="{43CF1A4E-6445-4FD6-8A98-5FD3C058A257}" srcOrd="1" destOrd="0" presId="urn:microsoft.com/office/officeart/2005/8/layout/orgChart1"/>
    <dgm:cxn modelId="{9F7576FB-8E96-47DE-B7A0-F46C0F57EBD7}" type="presParOf" srcId="{8FAC5B4C-D521-404A-B2C0-BF3906D1B6BA}" destId="{2AC4A03B-D18D-4FA1-9057-6FEB7AB91C54}" srcOrd="1" destOrd="0" presId="urn:microsoft.com/office/officeart/2005/8/layout/orgChart1"/>
    <dgm:cxn modelId="{DFE725F4-D7DC-4B16-9130-523357341B5B}" type="presParOf" srcId="{2AC4A03B-D18D-4FA1-9057-6FEB7AB91C54}" destId="{EBF425D4-29A9-4094-A673-6B9106480A8B}" srcOrd="0" destOrd="0" presId="urn:microsoft.com/office/officeart/2005/8/layout/orgChart1"/>
    <dgm:cxn modelId="{53E503F1-B7EB-4CBD-87BC-6CB33E5F4AC7}" type="presParOf" srcId="{2AC4A03B-D18D-4FA1-9057-6FEB7AB91C54}" destId="{63FC8466-C883-4B11-A87E-45AC39956FE6}" srcOrd="1" destOrd="0" presId="urn:microsoft.com/office/officeart/2005/8/layout/orgChart1"/>
    <dgm:cxn modelId="{4EF446DB-1C45-412D-A349-58FCBFD471E1}" type="presParOf" srcId="{63FC8466-C883-4B11-A87E-45AC39956FE6}" destId="{EC44C577-5B52-419F-8714-36BDBD4D79EC}" srcOrd="0" destOrd="0" presId="urn:microsoft.com/office/officeart/2005/8/layout/orgChart1"/>
    <dgm:cxn modelId="{843B96E1-848C-47CA-AB68-CC4957DF7F89}" type="presParOf" srcId="{EC44C577-5B52-419F-8714-36BDBD4D79EC}" destId="{2F4B39C0-4208-4996-95B9-7EBABA08E810}" srcOrd="0" destOrd="0" presId="urn:microsoft.com/office/officeart/2005/8/layout/orgChart1"/>
    <dgm:cxn modelId="{045C7D68-8022-4994-98A2-00D7A4FBA519}" type="presParOf" srcId="{EC44C577-5B52-419F-8714-36BDBD4D79EC}" destId="{AC96F696-CE92-4A87-8FBF-8DC4F447668F}" srcOrd="1" destOrd="0" presId="urn:microsoft.com/office/officeart/2005/8/layout/orgChart1"/>
    <dgm:cxn modelId="{DC687E43-C357-460F-AA24-E5C42CE8A4EB}" type="presParOf" srcId="{63FC8466-C883-4B11-A87E-45AC39956FE6}" destId="{0B332024-60AA-455A-A90B-4EE52E17A9B6}" srcOrd="1" destOrd="0" presId="urn:microsoft.com/office/officeart/2005/8/layout/orgChart1"/>
    <dgm:cxn modelId="{F56CDCCD-1D75-4665-8258-B3ADE27EE5B0}" type="presParOf" srcId="{63FC8466-C883-4B11-A87E-45AC39956FE6}" destId="{0FCD1767-7AD8-44A1-A86E-14D0DCC836F4}" srcOrd="2" destOrd="0" presId="urn:microsoft.com/office/officeart/2005/8/layout/orgChart1"/>
    <dgm:cxn modelId="{9EBD0687-2DD7-4455-9F48-710571992F2B}" type="presParOf" srcId="{8FAC5B4C-D521-404A-B2C0-BF3906D1B6BA}" destId="{872F253E-D514-486E-BECE-AA79F30D508D}" srcOrd="2" destOrd="0" presId="urn:microsoft.com/office/officeart/2005/8/layout/orgChart1"/>
    <dgm:cxn modelId="{6582C14E-FA7C-46D4-94E5-D43081B899FD}" type="presParOf" srcId="{B2849F8A-EC8D-4FFA-A417-592C49FEC03F}" destId="{BB839495-BC57-42DB-9BFC-A39249919856}" srcOrd="2" destOrd="0" presId="urn:microsoft.com/office/officeart/2005/8/layout/orgChart1"/>
    <dgm:cxn modelId="{4DF68300-290B-4A9A-B58C-57AAE2D2E92C}" type="presParOf" srcId="{B2849F8A-EC8D-4FFA-A417-592C49FEC03F}" destId="{FCB9B65D-FC9D-4B7D-8CCC-A3B8ECA8592F}" srcOrd="3" destOrd="0" presId="urn:microsoft.com/office/officeart/2005/8/layout/orgChart1"/>
    <dgm:cxn modelId="{8D107D8B-52A7-4344-8D9F-444BF954D5A7}" type="presParOf" srcId="{FCB9B65D-FC9D-4B7D-8CCC-A3B8ECA8592F}" destId="{1D81972C-7DE8-4F37-9559-325254D0D632}" srcOrd="0" destOrd="0" presId="urn:microsoft.com/office/officeart/2005/8/layout/orgChart1"/>
    <dgm:cxn modelId="{CE5356A7-FEF3-4631-9720-A82A71DE3577}" type="presParOf" srcId="{1D81972C-7DE8-4F37-9559-325254D0D632}" destId="{85F5E7CF-D020-45AA-8A53-6780475832D6}" srcOrd="0" destOrd="0" presId="urn:microsoft.com/office/officeart/2005/8/layout/orgChart1"/>
    <dgm:cxn modelId="{A3D19D2E-3A6D-45CE-A79D-D9F79B0E93BF}" type="presParOf" srcId="{1D81972C-7DE8-4F37-9559-325254D0D632}" destId="{406B062F-9EDF-42F1-B966-73873EA80AAF}" srcOrd="1" destOrd="0" presId="urn:microsoft.com/office/officeart/2005/8/layout/orgChart1"/>
    <dgm:cxn modelId="{C7ED2F97-FA6D-444E-95C4-4BBA3F08254A}" type="presParOf" srcId="{FCB9B65D-FC9D-4B7D-8CCC-A3B8ECA8592F}" destId="{4A6D82F3-21E9-4598-9BEC-702DF26193D9}" srcOrd="1" destOrd="0" presId="urn:microsoft.com/office/officeart/2005/8/layout/orgChart1"/>
    <dgm:cxn modelId="{9A0ECB7E-1C0E-40AA-B88D-CD3DCF24D486}" type="presParOf" srcId="{4A6D82F3-21E9-4598-9BEC-702DF26193D9}" destId="{48AD53EE-2778-4DED-845E-26177D6490A5}" srcOrd="0" destOrd="0" presId="urn:microsoft.com/office/officeart/2005/8/layout/orgChart1"/>
    <dgm:cxn modelId="{E3BA41C1-D95F-498E-B518-BB2F5A717C5D}" type="presParOf" srcId="{4A6D82F3-21E9-4598-9BEC-702DF26193D9}" destId="{C9881C36-EA64-4523-AFC9-DA23B208EC65}" srcOrd="1" destOrd="0" presId="urn:microsoft.com/office/officeart/2005/8/layout/orgChart1"/>
    <dgm:cxn modelId="{5D904D9E-8612-4B3E-A31C-DE6A3D1822E5}" type="presParOf" srcId="{C9881C36-EA64-4523-AFC9-DA23B208EC65}" destId="{DD696413-1690-4FBD-ADB9-CCD4C9B35D52}" srcOrd="0" destOrd="0" presId="urn:microsoft.com/office/officeart/2005/8/layout/orgChart1"/>
    <dgm:cxn modelId="{74BA86FE-E0C3-4792-A74A-EBF8BBCC32C3}" type="presParOf" srcId="{DD696413-1690-4FBD-ADB9-CCD4C9B35D52}" destId="{A9D62632-7CB1-4EAF-A712-389EDFC5175A}" srcOrd="0" destOrd="0" presId="urn:microsoft.com/office/officeart/2005/8/layout/orgChart1"/>
    <dgm:cxn modelId="{AAFFC8DB-22A9-486A-9C06-3ADE3075EFF6}" type="presParOf" srcId="{DD696413-1690-4FBD-ADB9-CCD4C9B35D52}" destId="{378BA03F-FBEF-4879-9BD0-7CB1749D3629}" srcOrd="1" destOrd="0" presId="urn:microsoft.com/office/officeart/2005/8/layout/orgChart1"/>
    <dgm:cxn modelId="{CC889C50-E554-4FC3-9DB9-9B2F1FEA271C}" type="presParOf" srcId="{C9881C36-EA64-4523-AFC9-DA23B208EC65}" destId="{340F5040-39A4-4255-AFE0-533602898151}" srcOrd="1" destOrd="0" presId="urn:microsoft.com/office/officeart/2005/8/layout/orgChart1"/>
    <dgm:cxn modelId="{0377955D-70C8-48E2-9065-C7C1884ED8DF}" type="presParOf" srcId="{C9881C36-EA64-4523-AFC9-DA23B208EC65}" destId="{0427480C-5003-435D-9EEB-6F095A469CC0}" srcOrd="2" destOrd="0" presId="urn:microsoft.com/office/officeart/2005/8/layout/orgChart1"/>
    <dgm:cxn modelId="{5361AC78-9624-4539-A5D3-2142595118B0}" type="presParOf" srcId="{FCB9B65D-FC9D-4B7D-8CCC-A3B8ECA8592F}" destId="{DC05EC8E-0F28-441E-953A-776F2509E6D1}" srcOrd="2" destOrd="0" presId="urn:microsoft.com/office/officeart/2005/8/layout/orgChart1"/>
    <dgm:cxn modelId="{1F04FCE0-5EC0-4B8C-BAB9-812F978973CE}" type="presParOf" srcId="{B2849F8A-EC8D-4FFA-A417-592C49FEC03F}" destId="{9C71437A-F9FD-4DEF-B8A9-77B1FDE52E87}" srcOrd="4" destOrd="0" presId="urn:microsoft.com/office/officeart/2005/8/layout/orgChart1"/>
    <dgm:cxn modelId="{17FB5AC8-9D73-43DD-A66D-C4A222BD4005}" type="presParOf" srcId="{B2849F8A-EC8D-4FFA-A417-592C49FEC03F}" destId="{1E221CA1-F435-4E9C-8C65-AFEC5D9F0F5C}" srcOrd="5" destOrd="0" presId="urn:microsoft.com/office/officeart/2005/8/layout/orgChart1"/>
    <dgm:cxn modelId="{D4CE78B4-3A1B-4168-9C63-6C1F58254851}" type="presParOf" srcId="{1E221CA1-F435-4E9C-8C65-AFEC5D9F0F5C}" destId="{92902763-6A4A-4371-AD5E-9873AD2CCD53}" srcOrd="0" destOrd="0" presId="urn:microsoft.com/office/officeart/2005/8/layout/orgChart1"/>
    <dgm:cxn modelId="{8FFB7D7A-DE1E-4223-8346-EC38CA5FB522}" type="presParOf" srcId="{92902763-6A4A-4371-AD5E-9873AD2CCD53}" destId="{6FBFACD9-3D50-41F5-8B9E-74B9755372E8}" srcOrd="0" destOrd="0" presId="urn:microsoft.com/office/officeart/2005/8/layout/orgChart1"/>
    <dgm:cxn modelId="{08C97826-8D27-4FC6-9D0A-033DDB3EA451}" type="presParOf" srcId="{92902763-6A4A-4371-AD5E-9873AD2CCD53}" destId="{D46AF03D-0099-4109-9BE4-11FF323BA6C3}" srcOrd="1" destOrd="0" presId="urn:microsoft.com/office/officeart/2005/8/layout/orgChart1"/>
    <dgm:cxn modelId="{B2E68820-5ED7-4193-BDB7-C92EC2ECFFD9}" type="presParOf" srcId="{1E221CA1-F435-4E9C-8C65-AFEC5D9F0F5C}" destId="{68B42C9B-4FCC-41FE-8F6F-A610DFBEFC5E}" srcOrd="1" destOrd="0" presId="urn:microsoft.com/office/officeart/2005/8/layout/orgChart1"/>
    <dgm:cxn modelId="{91ACBF41-ADB6-4EEB-B3EA-E4110F6D1251}" type="presParOf" srcId="{1E221CA1-F435-4E9C-8C65-AFEC5D9F0F5C}" destId="{C3F64BC3-AC04-4B67-81E8-4909ED662C06}" srcOrd="2" destOrd="0" presId="urn:microsoft.com/office/officeart/2005/8/layout/orgChart1"/>
    <dgm:cxn modelId="{6F00BF45-35FD-4611-9F60-F2A28B05C5E8}" type="presParOf" srcId="{B2849F8A-EC8D-4FFA-A417-592C49FEC03F}" destId="{B81F56B5-BA20-47EF-B920-749A017941ED}" srcOrd="6" destOrd="0" presId="urn:microsoft.com/office/officeart/2005/8/layout/orgChart1"/>
    <dgm:cxn modelId="{08B3197B-422C-4A04-816B-0D8E2F230496}" type="presParOf" srcId="{B2849F8A-EC8D-4FFA-A417-592C49FEC03F}" destId="{03197D51-7792-41F7-9C35-B45330773C3F}" srcOrd="7" destOrd="0" presId="urn:microsoft.com/office/officeart/2005/8/layout/orgChart1"/>
    <dgm:cxn modelId="{84484AC4-819E-470D-AA10-87D4D5D095BD}" type="presParOf" srcId="{03197D51-7792-41F7-9C35-B45330773C3F}" destId="{C05F4422-CD6B-4A53-9D45-2E1C8CB57482}" srcOrd="0" destOrd="0" presId="urn:microsoft.com/office/officeart/2005/8/layout/orgChart1"/>
    <dgm:cxn modelId="{796B797E-527E-4C5A-B880-9CED47C6012A}" type="presParOf" srcId="{C05F4422-CD6B-4A53-9D45-2E1C8CB57482}" destId="{FEF7E625-78C6-4699-9780-4480B0CC31C0}" srcOrd="0" destOrd="0" presId="urn:microsoft.com/office/officeart/2005/8/layout/orgChart1"/>
    <dgm:cxn modelId="{69425FB3-5EE2-435E-9C64-2EF74EF6480D}" type="presParOf" srcId="{C05F4422-CD6B-4A53-9D45-2E1C8CB57482}" destId="{79444466-3C4D-4163-B793-AA30BCC75F30}" srcOrd="1" destOrd="0" presId="urn:microsoft.com/office/officeart/2005/8/layout/orgChart1"/>
    <dgm:cxn modelId="{0AD09CBA-E3F3-42DC-B5EA-299A123481E6}" type="presParOf" srcId="{03197D51-7792-41F7-9C35-B45330773C3F}" destId="{A9C9C537-AF57-4A97-A8F5-B36DCACB2633}" srcOrd="1" destOrd="0" presId="urn:microsoft.com/office/officeart/2005/8/layout/orgChart1"/>
    <dgm:cxn modelId="{C8AA457B-5AB8-4189-BBD9-A9654C5F5CCE}" type="presParOf" srcId="{03197D51-7792-41F7-9C35-B45330773C3F}" destId="{25ACDFC2-DAF3-4B27-B372-D6F1216C479A}" srcOrd="2" destOrd="0" presId="urn:microsoft.com/office/officeart/2005/8/layout/orgChart1"/>
    <dgm:cxn modelId="{2AE42B08-69F4-46F8-8807-231F0C58A282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4114800" y="1850038"/>
          <a:ext cx="3228507" cy="36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731"/>
              </a:lnTo>
              <a:lnTo>
                <a:pt x="3228507" y="188731"/>
              </a:lnTo>
              <a:lnTo>
                <a:pt x="3228507" y="361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4114800" y="1850038"/>
          <a:ext cx="1366520" cy="36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731"/>
              </a:lnTo>
              <a:lnTo>
                <a:pt x="1366520" y="188731"/>
              </a:lnTo>
              <a:lnTo>
                <a:pt x="1366520" y="361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53EE-2778-4DED-845E-26177D6490A5}">
      <dsp:nvSpPr>
        <dsp:cNvPr id="0" name=""/>
        <dsp:cNvSpPr/>
      </dsp:nvSpPr>
      <dsp:spPr>
        <a:xfrm>
          <a:off x="607403" y="3057941"/>
          <a:ext cx="201172" cy="811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21"/>
              </a:lnTo>
              <a:lnTo>
                <a:pt x="201172" y="811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1267418" y="1850038"/>
          <a:ext cx="2847381" cy="382883"/>
        </a:xfrm>
        <a:custGeom>
          <a:avLst/>
          <a:gdLst/>
          <a:ahLst/>
          <a:cxnLst/>
          <a:rect l="0" t="0" r="0" b="0"/>
          <a:pathLst>
            <a:path>
              <a:moveTo>
                <a:pt x="2847381" y="0"/>
              </a:moveTo>
              <a:lnTo>
                <a:pt x="2847381" y="209629"/>
              </a:lnTo>
              <a:lnTo>
                <a:pt x="0" y="209629"/>
              </a:lnTo>
              <a:lnTo>
                <a:pt x="0" y="3828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425D4-29A9-4094-A673-6B9106480A8B}">
      <dsp:nvSpPr>
        <dsp:cNvPr id="0" name=""/>
        <dsp:cNvSpPr/>
      </dsp:nvSpPr>
      <dsp:spPr>
        <a:xfrm>
          <a:off x="2839641" y="3057941"/>
          <a:ext cx="315487" cy="751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650"/>
              </a:lnTo>
              <a:lnTo>
                <a:pt x="315487" y="751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3499657" y="1850038"/>
          <a:ext cx="615142" cy="382883"/>
        </a:xfrm>
        <a:custGeom>
          <a:avLst/>
          <a:gdLst/>
          <a:ahLst/>
          <a:cxnLst/>
          <a:rect l="0" t="0" r="0" b="0"/>
          <a:pathLst>
            <a:path>
              <a:moveTo>
                <a:pt x="615142" y="0"/>
              </a:moveTo>
              <a:lnTo>
                <a:pt x="615142" y="209629"/>
              </a:lnTo>
              <a:lnTo>
                <a:pt x="0" y="209629"/>
              </a:lnTo>
              <a:lnTo>
                <a:pt x="0" y="3828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3289780" y="1025019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Command Function</a:t>
          </a:r>
        </a:p>
      </dsp:txBody>
      <dsp:txXfrm>
        <a:off x="3289780" y="1025019"/>
        <a:ext cx="1650038" cy="825019"/>
      </dsp:txXfrm>
    </dsp:sp>
    <dsp:sp modelId="{38E78953-1BA8-43E0-9357-EFF20754D8F4}">
      <dsp:nvSpPr>
        <dsp:cNvPr id="0" name=""/>
        <dsp:cNvSpPr/>
      </dsp:nvSpPr>
      <dsp:spPr>
        <a:xfrm>
          <a:off x="2674637" y="2232921"/>
          <a:ext cx="1650038" cy="82501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Planning Function</a:t>
          </a:r>
        </a:p>
      </dsp:txBody>
      <dsp:txXfrm>
        <a:off x="2674637" y="2232921"/>
        <a:ext cx="1650038" cy="825019"/>
      </dsp:txXfrm>
    </dsp:sp>
    <dsp:sp modelId="{2F4B39C0-4208-4996-95B9-7EBABA08E810}">
      <dsp:nvSpPr>
        <dsp:cNvPr id="0" name=""/>
        <dsp:cNvSpPr/>
      </dsp:nvSpPr>
      <dsp:spPr>
        <a:xfrm>
          <a:off x="3155129" y="3397082"/>
          <a:ext cx="2231066" cy="82501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Environment</a:t>
          </a:r>
        </a:p>
      </dsp:txBody>
      <dsp:txXfrm>
        <a:off x="3155129" y="3397082"/>
        <a:ext cx="2231066" cy="825019"/>
      </dsp:txXfrm>
    </dsp:sp>
    <dsp:sp modelId="{85F5E7CF-D020-45AA-8A53-6780475832D6}">
      <dsp:nvSpPr>
        <dsp:cNvPr id="0" name=""/>
        <dsp:cNvSpPr/>
      </dsp:nvSpPr>
      <dsp:spPr>
        <a:xfrm>
          <a:off x="442399" y="2232921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Operations Function</a:t>
          </a:r>
        </a:p>
      </dsp:txBody>
      <dsp:txXfrm>
        <a:off x="442399" y="2232921"/>
        <a:ext cx="1650038" cy="825019"/>
      </dsp:txXfrm>
    </dsp:sp>
    <dsp:sp modelId="{A9D62632-7CB1-4EAF-A712-389EDFC5175A}">
      <dsp:nvSpPr>
        <dsp:cNvPr id="0" name=""/>
        <dsp:cNvSpPr/>
      </dsp:nvSpPr>
      <dsp:spPr>
        <a:xfrm>
          <a:off x="808575" y="3457052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ISB Operations</a:t>
          </a:r>
        </a:p>
      </dsp:txBody>
      <dsp:txXfrm>
        <a:off x="808575" y="3457052"/>
        <a:ext cx="1650038" cy="825019"/>
      </dsp:txXfrm>
    </dsp:sp>
    <dsp:sp modelId="{6FBFACD9-3D50-41F5-8B9E-74B9755372E8}">
      <dsp:nvSpPr>
        <dsp:cNvPr id="0" name=""/>
        <dsp:cNvSpPr/>
      </dsp:nvSpPr>
      <dsp:spPr>
        <a:xfrm>
          <a:off x="4656301" y="2212024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Logistics</a:t>
          </a:r>
        </a:p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Function</a:t>
          </a:r>
        </a:p>
      </dsp:txBody>
      <dsp:txXfrm>
        <a:off x="4656301" y="2212024"/>
        <a:ext cx="1650038" cy="825019"/>
      </dsp:txXfrm>
    </dsp:sp>
    <dsp:sp modelId="{FEF7E625-78C6-4699-9780-4480B0CC31C0}">
      <dsp:nvSpPr>
        <dsp:cNvPr id="0" name=""/>
        <dsp:cNvSpPr/>
      </dsp:nvSpPr>
      <dsp:spPr>
        <a:xfrm>
          <a:off x="6518287" y="2212024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Finance Function</a:t>
          </a:r>
        </a:p>
      </dsp:txBody>
      <dsp:txXfrm>
        <a:off x="6518287" y="2212024"/>
        <a:ext cx="1650038" cy="825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2961837" y="2606040"/>
            <a:ext cx="6274244" cy="795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Burning (ISB)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91109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ISB – Case Histories</a:t>
            </a:r>
          </a:p>
        </p:txBody>
      </p:sp>
      <p:graphicFrame>
        <p:nvGraphicFramePr>
          <p:cNvPr id="6" name="Content Placeholder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71586"/>
              </p:ext>
            </p:extLst>
          </p:nvPr>
        </p:nvGraphicFramePr>
        <p:xfrm>
          <a:off x="1561846" y="807466"/>
          <a:ext cx="8928098" cy="540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6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165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720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43771">
                <a:tc>
                  <a:txBody>
                    <a:bodyPr/>
                    <a:lstStyle/>
                    <a:p>
                      <a:r>
                        <a:rPr lang="en-GB" sz="1600" dirty="0"/>
                        <a:t>Incident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Oil Type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Year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Location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Source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Habitat 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Burn Effectiveness (%)</a:t>
                      </a:r>
                    </a:p>
                  </a:txBody>
                  <a:tcPr marL="91431" marR="91431" marT="45717" marB="45717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 marL="91431" marR="91431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784"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 err="1"/>
                        <a:t>Burmah</a:t>
                      </a:r>
                      <a:r>
                        <a:rPr lang="en-GB" sz="1600" i="1" dirty="0"/>
                        <a:t> Agate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Nigerian Crude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1979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Offshore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Tanker collision 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Open water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46.7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Two tanks ruptured, resulted in explosions, the vessel continued to burn for 2 months.</a:t>
                      </a:r>
                    </a:p>
                  </a:txBody>
                  <a:tcPr marL="91431" marR="91431" marT="45717" marB="4571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3771"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/>
                        <a:t>YUM II</a:t>
                      </a:r>
                      <a:r>
                        <a:rPr lang="en-GB" sz="1600" i="1" baseline="0" dirty="0"/>
                        <a:t> / </a:t>
                      </a:r>
                      <a:r>
                        <a:rPr lang="en-GB" sz="1600" i="1" baseline="0" dirty="0" err="1"/>
                        <a:t>Zapoteca</a:t>
                      </a:r>
                      <a:endParaRPr lang="en-GB" sz="1600" i="1" dirty="0"/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Crude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1987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Offshore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Offshore well blow out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Open water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 to 90%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Exploratory oil well</a:t>
                      </a:r>
                      <a:r>
                        <a:rPr lang="en-GB" sz="1600" baseline="0" dirty="0"/>
                        <a:t> blowout and fire. 6 day controlled burn. </a:t>
                      </a:r>
                      <a:endParaRPr lang="en-GB" sz="1600" dirty="0"/>
                    </a:p>
                  </a:txBody>
                  <a:tcPr marL="91431" marR="91431" marT="45717" marB="4571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771"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/>
                        <a:t>Exxon</a:t>
                      </a:r>
                      <a:r>
                        <a:rPr lang="en-GB" sz="1600" i="1" baseline="0" dirty="0"/>
                        <a:t> Valdez</a:t>
                      </a:r>
                      <a:endParaRPr lang="en-GB" sz="1600" i="1" dirty="0"/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North slope crude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1989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Coastal Bay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Tanker release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Open water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98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Fire boom used.</a:t>
                      </a:r>
                    </a:p>
                  </a:txBody>
                  <a:tcPr marL="91431" marR="91431" marT="45717" marB="4571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3778">
                <a:tc>
                  <a:txBody>
                    <a:bodyPr/>
                    <a:lstStyle/>
                    <a:p>
                      <a:pPr algn="ctr"/>
                      <a:r>
                        <a:rPr lang="en-GB" sz="1600" i="0" dirty="0" err="1"/>
                        <a:t>Chiltipin</a:t>
                      </a:r>
                      <a:r>
                        <a:rPr lang="en-GB" sz="1600" i="0" dirty="0"/>
                        <a:t> Creek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Crude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1992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Inland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Under-</a:t>
                      </a:r>
                    </a:p>
                    <a:p>
                      <a:pPr algn="ctr"/>
                      <a:r>
                        <a:rPr lang="en-GB" sz="1600" dirty="0"/>
                        <a:t>ground pipeline release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Salt marsh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80 - 85</a:t>
                      </a:r>
                    </a:p>
                  </a:txBody>
                  <a:tcPr marL="91431" marR="91431" marT="45717" marB="45717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Weathered.</a:t>
                      </a:r>
                    </a:p>
                  </a:txBody>
                  <a:tcPr marL="91431" marR="91431" marT="45717" marB="4571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485265" y="6131793"/>
            <a:ext cx="6208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schemeClr val="bg1"/>
                </a:solidFill>
                <a:latin typeface="Tahoma" panose="020B0604030504040204" pitchFamily="34" charset="0"/>
              </a:rPr>
              <a:t>Source: IPIECA-IOGP Guidelines for the selection of ISB equipment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4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87452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ISB – Case Histories</a:t>
            </a:r>
          </a:p>
        </p:txBody>
      </p:sp>
      <p:graphicFrame>
        <p:nvGraphicFramePr>
          <p:cNvPr id="6" name="Content Placeholder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298655"/>
              </p:ext>
            </p:extLst>
          </p:nvPr>
        </p:nvGraphicFramePr>
        <p:xfrm>
          <a:off x="1488758" y="836613"/>
          <a:ext cx="9037637" cy="516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1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3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27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49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01532">
                <a:tc>
                  <a:txBody>
                    <a:bodyPr/>
                    <a:lstStyle/>
                    <a:p>
                      <a:r>
                        <a:rPr lang="en-GB" sz="1600" dirty="0"/>
                        <a:t>Incident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Oil Type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Year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Location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Source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Habitat 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Burn Effectiveness (%)</a:t>
                      </a:r>
                    </a:p>
                  </a:txBody>
                  <a:tcPr marL="91452" marR="91452" marT="45726" marB="45726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Description</a:t>
                      </a:r>
                    </a:p>
                  </a:txBody>
                  <a:tcPr marL="91452" marR="91452"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411">
                <a:tc>
                  <a:txBody>
                    <a:bodyPr/>
                    <a:lstStyle/>
                    <a:p>
                      <a:pPr algn="ctr"/>
                      <a:r>
                        <a:rPr lang="en-GB" sz="1600" i="0" dirty="0"/>
                        <a:t>Rockefeller Refuge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Condensate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1995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Inland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Pipeline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Brackish marsh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&gt; 80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Weathered 4 days.</a:t>
                      </a: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773">
                <a:tc>
                  <a:txBody>
                    <a:bodyPr/>
                    <a:lstStyle/>
                    <a:p>
                      <a:pPr algn="ctr"/>
                      <a:r>
                        <a:rPr lang="en-GB" sz="1600" i="0" dirty="0" err="1"/>
                        <a:t>Lakehead</a:t>
                      </a:r>
                      <a:r>
                        <a:rPr lang="en-GB" sz="1600" i="0" dirty="0"/>
                        <a:t> pipeline spill </a:t>
                      </a:r>
                    </a:p>
                    <a:p>
                      <a:pPr algn="ctr"/>
                      <a:r>
                        <a:rPr lang="en-GB" sz="1600" i="0" dirty="0"/>
                        <a:t>(</a:t>
                      </a:r>
                      <a:r>
                        <a:rPr lang="en-GB" sz="1600" i="0" dirty="0" err="1"/>
                        <a:t>Ruffy</a:t>
                      </a:r>
                      <a:r>
                        <a:rPr lang="en-GB" sz="1600" i="0" dirty="0"/>
                        <a:t> Brook)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Bow River crude oil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2000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Inland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Pipeline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Fresh -water marsh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80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Mechanical</a:t>
                      </a:r>
                      <a:r>
                        <a:rPr lang="en-GB" sz="1600" baseline="0" dirty="0"/>
                        <a:t> recovery deemed too difficult and potentially damaging. Residue collected by hand.</a:t>
                      </a:r>
                      <a:endParaRPr lang="en-GB" sz="1600" dirty="0"/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652">
                <a:tc>
                  <a:txBody>
                    <a:bodyPr/>
                    <a:lstStyle/>
                    <a:p>
                      <a:pPr algn="ctr"/>
                      <a:r>
                        <a:rPr lang="en-GB" sz="1600" i="0" dirty="0"/>
                        <a:t>Northern Utah pipeline burn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Diesel Fuel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2000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Upland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Pipeline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Salt flat and wetlands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75 - 80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Approximately 45 days of weathering.</a:t>
                      </a:r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532">
                <a:tc>
                  <a:txBody>
                    <a:bodyPr/>
                    <a:lstStyle/>
                    <a:p>
                      <a:pPr algn="ctr"/>
                      <a:r>
                        <a:rPr lang="en-GB" sz="1600" i="0" dirty="0"/>
                        <a:t>Mosquito Bay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Condensate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2001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Inland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Pipeline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Brackish coastal marsh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99</a:t>
                      </a:r>
                    </a:p>
                  </a:txBody>
                  <a:tcPr marL="91452" marR="91452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dirty="0"/>
                        <a:t>Weathered</a:t>
                      </a:r>
                      <a:r>
                        <a:rPr lang="en-GB" sz="1600" baseline="0" dirty="0"/>
                        <a:t> 7-8 days prior to ISB.</a:t>
                      </a:r>
                      <a:endParaRPr lang="en-GB" sz="1600" dirty="0"/>
                    </a:p>
                  </a:txBody>
                  <a:tcPr marL="91452" marR="91452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393825" y="6108735"/>
            <a:ext cx="6208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GB" altLang="en-US" sz="1600" dirty="0">
                <a:solidFill>
                  <a:schemeClr val="bg1"/>
                </a:solidFill>
                <a:latin typeface="Tahoma" panose="020B0604030504040204" pitchFamily="34" charset="0"/>
              </a:rPr>
              <a:t>Source: IPIECA-IOGP Guidelines for the selection of ISB equipment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6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5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98424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ISB – Case Histories</a:t>
            </a:r>
          </a:p>
        </p:txBody>
      </p:sp>
      <p:graphicFrame>
        <p:nvGraphicFramePr>
          <p:cNvPr id="6" name="Content Placeholder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0824879"/>
              </p:ext>
            </p:extLst>
          </p:nvPr>
        </p:nvGraphicFramePr>
        <p:xfrm>
          <a:off x="1598486" y="908050"/>
          <a:ext cx="9037637" cy="4967288"/>
        </p:xfrm>
        <a:graphic>
          <a:graphicData uri="http://schemas.openxmlformats.org/drawingml/2006/table">
            <a:tbl>
              <a:tblPr/>
              <a:tblGrid>
                <a:gridCol w="1093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19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Incident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Oil Type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Year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Location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Source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Habitat 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Burn Effectiveness (%)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Description</a:t>
                      </a:r>
                    </a:p>
                  </a:txBody>
                  <a:tcPr marL="91452" marR="91452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Bayou Tank Battery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Crude oil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2002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Inland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Tank farm release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Marsh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90 - 98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Fresh oil burned. Removal of residue proved difficult.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Chevron Empire Facility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Louisiana sweet crude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2005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Inland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Tank farm release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Brackish coastal marsh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80 - 90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Based on visual observations.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9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Deepwater Horizon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Louisiana sweet crude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2010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Offshore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Offshore well blow-out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Open water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99</a:t>
                      </a: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Approximately 400 controlled burns were conducted removing an estimated 35,000 – 49,000 m</a:t>
                      </a:r>
                      <a:r>
                        <a:rPr kumimoji="0" lang="en-GB" altLang="en-US" sz="16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</a:t>
                      </a:r>
                      <a:endParaRPr kumimoji="0" lang="en-GB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52" marR="91452" marT="45717" marB="4571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466977" y="6067422"/>
            <a:ext cx="62087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1"/>
                </a:solidFill>
                <a:latin typeface="Tahoma" panose="020B0604030504040204" pitchFamily="34" charset="0"/>
              </a:rPr>
              <a:t>Source: IPIECA-IOGP Guidelines for the selection of ISB equipment</a:t>
            </a:r>
          </a:p>
        </p:txBody>
      </p:sp>
    </p:spTree>
    <p:extLst>
      <p:ext uri="{BB962C8B-B14F-4D97-AF65-F5344CB8AC3E}">
        <p14:creationId xmlns:p14="http://schemas.microsoft.com/office/powerpoint/2010/main" val="408513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37360" y="130175"/>
            <a:ext cx="886434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Deepwater Horizon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2469" y="882650"/>
            <a:ext cx="6551612" cy="5387975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875344" y="6037263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USCG </a:t>
            </a:r>
          </a:p>
        </p:txBody>
      </p:sp>
    </p:spTree>
    <p:extLst>
      <p:ext uri="{BB962C8B-B14F-4D97-AF65-F5344CB8AC3E}">
        <p14:creationId xmlns:p14="http://schemas.microsoft.com/office/powerpoint/2010/main" val="35277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1328" y="130175"/>
            <a:ext cx="91897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Equipment Required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95222" y="1342749"/>
            <a:ext cx="91897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amount and types will depend on the circumstances of the spill and the scale of the intended burn.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Small-scale burns require less equipment</a:t>
            </a:r>
          </a:p>
        </p:txBody>
      </p:sp>
    </p:spTree>
    <p:extLst>
      <p:ext uri="{BB962C8B-B14F-4D97-AF65-F5344CB8AC3E}">
        <p14:creationId xmlns:p14="http://schemas.microsoft.com/office/powerpoint/2010/main" val="23143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75688" y="9842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Equipment Required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8088" y="1096053"/>
            <a:ext cx="822960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Onshore: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Trenching equipment or shovels to provide a collection basin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Igniter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Fire control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Air quality monitoring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Wind direction and forecast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Personal protective equipment (PPE)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063" y="1989138"/>
            <a:ext cx="3673475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9729026" y="4259263"/>
            <a:ext cx="11525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26222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1226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Equipment Required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12264" y="106349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Offshore: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Boom towing vessels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Fire boom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Igniter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Fire control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Air quality monitoring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Wind and sea state and forecast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Aerial surveillance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Personal protective equipment (PPE)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Burn residue recovery resources</a:t>
            </a:r>
          </a:p>
        </p:txBody>
      </p:sp>
    </p:spTree>
    <p:extLst>
      <p:ext uri="{BB962C8B-B14F-4D97-AF65-F5344CB8AC3E}">
        <p14:creationId xmlns:p14="http://schemas.microsoft.com/office/powerpoint/2010/main" val="36591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10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dirty="0" smtClean="0"/>
              <a:t>ISB Fire Boom </a:t>
            </a:r>
            <a:r>
              <a:rPr lang="en-GB" altLang="en-US" sz="4000" dirty="0"/>
              <a:t>C</a:t>
            </a:r>
            <a:r>
              <a:rPr lang="en-GB" altLang="en-US" sz="4000" dirty="0" smtClean="0"/>
              <a:t>onfigurations</a:t>
            </a:r>
          </a:p>
        </p:txBody>
      </p:sp>
      <p:grpSp>
        <p:nvGrpSpPr>
          <p:cNvPr id="6" name="Group 1099"/>
          <p:cNvGrpSpPr>
            <a:grpSpLocks/>
          </p:cNvGrpSpPr>
          <p:nvPr/>
        </p:nvGrpSpPr>
        <p:grpSpPr bwMode="auto">
          <a:xfrm>
            <a:off x="1478216" y="987425"/>
            <a:ext cx="9001126" cy="4962525"/>
            <a:chOff x="528" y="636"/>
            <a:chExt cx="5177" cy="3409"/>
          </a:xfrm>
        </p:grpSpPr>
        <p:sp>
          <p:nvSpPr>
            <p:cNvPr id="7" name="Rectangle 1026"/>
            <p:cNvSpPr>
              <a:spLocks noChangeArrowheads="1"/>
            </p:cNvSpPr>
            <p:nvPr/>
          </p:nvSpPr>
          <p:spPr bwMode="auto">
            <a:xfrm>
              <a:off x="569" y="636"/>
              <a:ext cx="5136" cy="3360"/>
            </a:xfrm>
            <a:prstGeom prst="rect">
              <a:avLst/>
            </a:prstGeom>
            <a:solidFill>
              <a:srgbClr val="0099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8" name="Arc 1027"/>
            <p:cNvSpPr>
              <a:spLocks/>
            </p:cNvSpPr>
            <p:nvPr/>
          </p:nvSpPr>
          <p:spPr bwMode="auto">
            <a:xfrm flipV="1">
              <a:off x="1464" y="1488"/>
              <a:ext cx="432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Arc 1028"/>
            <p:cNvSpPr>
              <a:spLocks/>
            </p:cNvSpPr>
            <p:nvPr/>
          </p:nvSpPr>
          <p:spPr bwMode="auto">
            <a:xfrm flipH="1" flipV="1">
              <a:off x="984" y="1488"/>
              <a:ext cx="480" cy="62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Arc 1029"/>
            <p:cNvSpPr>
              <a:spLocks/>
            </p:cNvSpPr>
            <p:nvPr/>
          </p:nvSpPr>
          <p:spPr bwMode="auto">
            <a:xfrm flipV="1">
              <a:off x="3712" y="1592"/>
              <a:ext cx="249" cy="532"/>
            </a:xfrm>
            <a:custGeom>
              <a:avLst/>
              <a:gdLst>
                <a:gd name="T0" fmla="*/ 0 w 22389"/>
                <a:gd name="T1" fmla="*/ 0 h 21600"/>
                <a:gd name="T2" fmla="*/ 0 w 22389"/>
                <a:gd name="T3" fmla="*/ 0 h 21600"/>
                <a:gd name="T4" fmla="*/ 0 w 22389"/>
                <a:gd name="T5" fmla="*/ 0 h 21600"/>
                <a:gd name="T6" fmla="*/ 0 60000 65536"/>
                <a:gd name="T7" fmla="*/ 0 60000 65536"/>
                <a:gd name="T8" fmla="*/ 0 60000 65536"/>
                <a:gd name="T9" fmla="*/ 0 w 22389"/>
                <a:gd name="T10" fmla="*/ 0 h 21600"/>
                <a:gd name="T11" fmla="*/ 22389 w 2238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89" h="21600" fill="none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</a:path>
                <a:path w="22389" h="21600" stroke="0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  <a:lnTo>
                    <a:pt x="789" y="2160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1" name="Line 1031"/>
            <p:cNvSpPr>
              <a:spLocks noChangeShapeType="1"/>
            </p:cNvSpPr>
            <p:nvPr/>
          </p:nvSpPr>
          <p:spPr bwMode="auto">
            <a:xfrm flipV="1">
              <a:off x="3960" y="1164"/>
              <a:ext cx="1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Arc 1032"/>
            <p:cNvSpPr>
              <a:spLocks/>
            </p:cNvSpPr>
            <p:nvPr/>
          </p:nvSpPr>
          <p:spPr bwMode="auto">
            <a:xfrm flipH="1" flipV="1">
              <a:off x="3480" y="1596"/>
              <a:ext cx="249" cy="532"/>
            </a:xfrm>
            <a:custGeom>
              <a:avLst/>
              <a:gdLst>
                <a:gd name="T0" fmla="*/ 0 w 22389"/>
                <a:gd name="T1" fmla="*/ 0 h 21600"/>
                <a:gd name="T2" fmla="*/ 0 w 22389"/>
                <a:gd name="T3" fmla="*/ 0 h 21600"/>
                <a:gd name="T4" fmla="*/ 0 w 22389"/>
                <a:gd name="T5" fmla="*/ 0 h 21600"/>
                <a:gd name="T6" fmla="*/ 0 60000 65536"/>
                <a:gd name="T7" fmla="*/ 0 60000 65536"/>
                <a:gd name="T8" fmla="*/ 0 60000 65536"/>
                <a:gd name="T9" fmla="*/ 0 w 22389"/>
                <a:gd name="T10" fmla="*/ 0 h 21600"/>
                <a:gd name="T11" fmla="*/ 22389 w 2238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89" h="21600" fill="none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</a:path>
                <a:path w="22389" h="21600" stroke="0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  <a:lnTo>
                    <a:pt x="789" y="2160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Line 1033"/>
            <p:cNvSpPr>
              <a:spLocks noChangeShapeType="1"/>
            </p:cNvSpPr>
            <p:nvPr/>
          </p:nvSpPr>
          <p:spPr bwMode="auto">
            <a:xfrm flipH="1" flipV="1">
              <a:off x="3288" y="1164"/>
              <a:ext cx="1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AutoShape 1034"/>
            <p:cNvSpPr>
              <a:spLocks noChangeArrowheads="1"/>
            </p:cNvSpPr>
            <p:nvPr/>
          </p:nvSpPr>
          <p:spPr bwMode="auto">
            <a:xfrm rot="-5400000">
              <a:off x="1791" y="960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5" name="AutoShape 1035"/>
            <p:cNvSpPr>
              <a:spLocks noChangeArrowheads="1"/>
            </p:cNvSpPr>
            <p:nvPr/>
          </p:nvSpPr>
          <p:spPr bwMode="auto">
            <a:xfrm rot="-5400000">
              <a:off x="792" y="972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6" name="AutoShape 1036"/>
            <p:cNvSpPr>
              <a:spLocks noChangeArrowheads="1"/>
            </p:cNvSpPr>
            <p:nvPr/>
          </p:nvSpPr>
          <p:spPr bwMode="auto">
            <a:xfrm rot="-5400000">
              <a:off x="3135" y="963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7" name="AutoShape 1037"/>
            <p:cNvSpPr>
              <a:spLocks noChangeArrowheads="1"/>
            </p:cNvSpPr>
            <p:nvPr/>
          </p:nvSpPr>
          <p:spPr bwMode="auto">
            <a:xfrm rot="-5400000">
              <a:off x="4008" y="963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8" name="Line 1038"/>
            <p:cNvSpPr>
              <a:spLocks noChangeShapeType="1"/>
            </p:cNvSpPr>
            <p:nvPr/>
          </p:nvSpPr>
          <p:spPr bwMode="auto">
            <a:xfrm>
              <a:off x="3456" y="1596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9" name="Arc 1039"/>
            <p:cNvSpPr>
              <a:spLocks/>
            </p:cNvSpPr>
            <p:nvPr/>
          </p:nvSpPr>
          <p:spPr bwMode="auto">
            <a:xfrm flipV="1">
              <a:off x="3768" y="3273"/>
              <a:ext cx="43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0" name="Arc 1040"/>
            <p:cNvSpPr>
              <a:spLocks/>
            </p:cNvSpPr>
            <p:nvPr/>
          </p:nvSpPr>
          <p:spPr bwMode="auto">
            <a:xfrm flipH="1" flipV="1">
              <a:off x="3288" y="3273"/>
              <a:ext cx="480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1" name="Line 1041"/>
            <p:cNvSpPr>
              <a:spLocks noChangeShapeType="1"/>
            </p:cNvSpPr>
            <p:nvPr/>
          </p:nvSpPr>
          <p:spPr bwMode="auto">
            <a:xfrm flipV="1">
              <a:off x="3288" y="2745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2" name="Line 1042"/>
            <p:cNvSpPr>
              <a:spLocks noChangeShapeType="1"/>
            </p:cNvSpPr>
            <p:nvPr/>
          </p:nvSpPr>
          <p:spPr bwMode="auto">
            <a:xfrm flipV="1">
              <a:off x="4200" y="2745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Line 1043"/>
            <p:cNvSpPr>
              <a:spLocks noChangeShapeType="1"/>
            </p:cNvSpPr>
            <p:nvPr/>
          </p:nvSpPr>
          <p:spPr bwMode="auto">
            <a:xfrm>
              <a:off x="3288" y="2793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AutoShape 1044"/>
            <p:cNvSpPr>
              <a:spLocks noChangeArrowheads="1"/>
            </p:cNvSpPr>
            <p:nvPr/>
          </p:nvSpPr>
          <p:spPr bwMode="auto">
            <a:xfrm rot="-5400000">
              <a:off x="3135" y="2544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5" name="AutoShape 1045"/>
            <p:cNvSpPr>
              <a:spLocks noChangeArrowheads="1"/>
            </p:cNvSpPr>
            <p:nvPr/>
          </p:nvSpPr>
          <p:spPr bwMode="auto">
            <a:xfrm rot="-5400000">
              <a:off x="4047" y="2553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26" name="Line 1046"/>
            <p:cNvSpPr>
              <a:spLocks noChangeShapeType="1"/>
            </p:cNvSpPr>
            <p:nvPr/>
          </p:nvSpPr>
          <p:spPr bwMode="auto">
            <a:xfrm flipH="1">
              <a:off x="1896" y="1152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7" name="Line 1047"/>
            <p:cNvSpPr>
              <a:spLocks noChangeShapeType="1"/>
            </p:cNvSpPr>
            <p:nvPr/>
          </p:nvSpPr>
          <p:spPr bwMode="auto">
            <a:xfrm>
              <a:off x="936" y="1152"/>
              <a:ext cx="48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8" name="Arc 1048"/>
            <p:cNvSpPr>
              <a:spLocks/>
            </p:cNvSpPr>
            <p:nvPr/>
          </p:nvSpPr>
          <p:spPr bwMode="auto">
            <a:xfrm flipV="1">
              <a:off x="1410" y="3365"/>
              <a:ext cx="249" cy="532"/>
            </a:xfrm>
            <a:custGeom>
              <a:avLst/>
              <a:gdLst>
                <a:gd name="T0" fmla="*/ 0 w 22389"/>
                <a:gd name="T1" fmla="*/ 0 h 21600"/>
                <a:gd name="T2" fmla="*/ 0 w 22389"/>
                <a:gd name="T3" fmla="*/ 0 h 21600"/>
                <a:gd name="T4" fmla="*/ 0 w 22389"/>
                <a:gd name="T5" fmla="*/ 0 h 21600"/>
                <a:gd name="T6" fmla="*/ 0 60000 65536"/>
                <a:gd name="T7" fmla="*/ 0 60000 65536"/>
                <a:gd name="T8" fmla="*/ 0 60000 65536"/>
                <a:gd name="T9" fmla="*/ 0 w 22389"/>
                <a:gd name="T10" fmla="*/ 0 h 21600"/>
                <a:gd name="T11" fmla="*/ 22389 w 2238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89" h="21600" fill="none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</a:path>
                <a:path w="22389" h="21600" stroke="0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  <a:lnTo>
                    <a:pt x="789" y="2160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9" name="Line 1049"/>
            <p:cNvSpPr>
              <a:spLocks noChangeShapeType="1"/>
            </p:cNvSpPr>
            <p:nvPr/>
          </p:nvSpPr>
          <p:spPr bwMode="auto">
            <a:xfrm flipV="1">
              <a:off x="1658" y="2937"/>
              <a:ext cx="1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Arc 1050"/>
            <p:cNvSpPr>
              <a:spLocks/>
            </p:cNvSpPr>
            <p:nvPr/>
          </p:nvSpPr>
          <p:spPr bwMode="auto">
            <a:xfrm flipH="1" flipV="1">
              <a:off x="1178" y="3369"/>
              <a:ext cx="249" cy="532"/>
            </a:xfrm>
            <a:custGeom>
              <a:avLst/>
              <a:gdLst>
                <a:gd name="T0" fmla="*/ 0 w 22389"/>
                <a:gd name="T1" fmla="*/ 0 h 21600"/>
                <a:gd name="T2" fmla="*/ 0 w 22389"/>
                <a:gd name="T3" fmla="*/ 0 h 21600"/>
                <a:gd name="T4" fmla="*/ 0 w 22389"/>
                <a:gd name="T5" fmla="*/ 0 h 21600"/>
                <a:gd name="T6" fmla="*/ 0 60000 65536"/>
                <a:gd name="T7" fmla="*/ 0 60000 65536"/>
                <a:gd name="T8" fmla="*/ 0 60000 65536"/>
                <a:gd name="T9" fmla="*/ 0 w 22389"/>
                <a:gd name="T10" fmla="*/ 0 h 21600"/>
                <a:gd name="T11" fmla="*/ 22389 w 22389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389" h="21600" fill="none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</a:path>
                <a:path w="22389" h="21600" stroke="0" extrusionOk="0">
                  <a:moveTo>
                    <a:pt x="0" y="14"/>
                  </a:moveTo>
                  <a:cubicBezTo>
                    <a:pt x="262" y="4"/>
                    <a:pt x="525" y="-1"/>
                    <a:pt x="789" y="0"/>
                  </a:cubicBezTo>
                  <a:cubicBezTo>
                    <a:pt x="12718" y="0"/>
                    <a:pt x="22389" y="9670"/>
                    <a:pt x="22389" y="21600"/>
                  </a:cubicBezTo>
                  <a:lnTo>
                    <a:pt x="789" y="2160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1" name="Line 1051"/>
            <p:cNvSpPr>
              <a:spLocks noChangeShapeType="1"/>
            </p:cNvSpPr>
            <p:nvPr/>
          </p:nvSpPr>
          <p:spPr bwMode="auto">
            <a:xfrm flipH="1" flipV="1">
              <a:off x="986" y="2937"/>
              <a:ext cx="19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AutoShape 1052"/>
            <p:cNvSpPr>
              <a:spLocks noChangeArrowheads="1"/>
            </p:cNvSpPr>
            <p:nvPr/>
          </p:nvSpPr>
          <p:spPr bwMode="auto">
            <a:xfrm rot="-5400000">
              <a:off x="833" y="2736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3" name="AutoShape 1053"/>
            <p:cNvSpPr>
              <a:spLocks noChangeArrowheads="1"/>
            </p:cNvSpPr>
            <p:nvPr/>
          </p:nvSpPr>
          <p:spPr bwMode="auto">
            <a:xfrm rot="-5400000">
              <a:off x="1706" y="2736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4" name="Line 1054"/>
            <p:cNvSpPr>
              <a:spLocks noChangeShapeType="1"/>
            </p:cNvSpPr>
            <p:nvPr/>
          </p:nvSpPr>
          <p:spPr bwMode="auto">
            <a:xfrm>
              <a:off x="1113" y="3369"/>
              <a:ext cx="5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5" name="Line 1055"/>
            <p:cNvSpPr>
              <a:spLocks noChangeShapeType="1"/>
            </p:cNvSpPr>
            <p:nvPr/>
          </p:nvSpPr>
          <p:spPr bwMode="auto">
            <a:xfrm flipH="1">
              <a:off x="1169" y="2688"/>
              <a:ext cx="24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6" name="Line 1056"/>
            <p:cNvSpPr>
              <a:spLocks noChangeShapeType="1"/>
            </p:cNvSpPr>
            <p:nvPr/>
          </p:nvSpPr>
          <p:spPr bwMode="auto">
            <a:xfrm flipH="1" flipV="1">
              <a:off x="1409" y="2688"/>
              <a:ext cx="240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7" name="AutoShape 1057"/>
            <p:cNvSpPr>
              <a:spLocks noChangeArrowheads="1"/>
            </p:cNvSpPr>
            <p:nvPr/>
          </p:nvSpPr>
          <p:spPr bwMode="auto">
            <a:xfrm rot="-5400000">
              <a:off x="1256" y="2487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38" name="Line 1059"/>
            <p:cNvSpPr>
              <a:spLocks noChangeShapeType="1"/>
            </p:cNvSpPr>
            <p:nvPr/>
          </p:nvSpPr>
          <p:spPr bwMode="auto">
            <a:xfrm>
              <a:off x="4560" y="672"/>
              <a:ext cx="0" cy="336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9" name="Line 1060"/>
            <p:cNvSpPr>
              <a:spLocks noChangeShapeType="1"/>
            </p:cNvSpPr>
            <p:nvPr/>
          </p:nvSpPr>
          <p:spPr bwMode="auto">
            <a:xfrm>
              <a:off x="4656" y="1104"/>
              <a:ext cx="240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0" name="Line 1061"/>
            <p:cNvSpPr>
              <a:spLocks noChangeShapeType="1"/>
            </p:cNvSpPr>
            <p:nvPr/>
          </p:nvSpPr>
          <p:spPr bwMode="auto">
            <a:xfrm>
              <a:off x="4704" y="1584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1" name="AutoShape 1062"/>
            <p:cNvSpPr>
              <a:spLocks noChangeArrowheads="1"/>
            </p:cNvSpPr>
            <p:nvPr/>
          </p:nvSpPr>
          <p:spPr bwMode="auto">
            <a:xfrm rot="-5400000">
              <a:off x="4647" y="2199"/>
              <a:ext cx="297" cy="105"/>
            </a:xfrm>
            <a:prstGeom prst="homePlate">
              <a:avLst>
                <a:gd name="adj" fmla="val 76345"/>
              </a:avLst>
            </a:prstGeom>
            <a:solidFill>
              <a:srgbClr val="A5939D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grpSp>
          <p:nvGrpSpPr>
            <p:cNvPr id="42" name="Group 1066"/>
            <p:cNvGrpSpPr>
              <a:grpSpLocks/>
            </p:cNvGrpSpPr>
            <p:nvPr/>
          </p:nvGrpSpPr>
          <p:grpSpPr bwMode="auto">
            <a:xfrm>
              <a:off x="1296" y="912"/>
              <a:ext cx="192" cy="192"/>
              <a:chOff x="1392" y="912"/>
              <a:chExt cx="192" cy="192"/>
            </a:xfrm>
          </p:grpSpPr>
          <p:sp>
            <p:nvSpPr>
              <p:cNvPr id="75" name="Line 1063"/>
              <p:cNvSpPr>
                <a:spLocks noChangeShapeType="1"/>
              </p:cNvSpPr>
              <p:nvPr/>
            </p:nvSpPr>
            <p:spPr bwMode="auto">
              <a:xfrm>
                <a:off x="1392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6" name="Line 1064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7" name="Line 1065"/>
              <p:cNvSpPr>
                <a:spLocks noChangeShapeType="1"/>
              </p:cNvSpPr>
              <p:nvPr/>
            </p:nvSpPr>
            <p:spPr bwMode="auto">
              <a:xfrm>
                <a:off x="1584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3" name="Group 1067"/>
            <p:cNvGrpSpPr>
              <a:grpSpLocks/>
            </p:cNvGrpSpPr>
            <p:nvPr/>
          </p:nvGrpSpPr>
          <p:grpSpPr bwMode="auto">
            <a:xfrm>
              <a:off x="3648" y="912"/>
              <a:ext cx="192" cy="192"/>
              <a:chOff x="1392" y="912"/>
              <a:chExt cx="192" cy="192"/>
            </a:xfrm>
          </p:grpSpPr>
          <p:sp>
            <p:nvSpPr>
              <p:cNvPr id="72" name="Line 1068"/>
              <p:cNvSpPr>
                <a:spLocks noChangeShapeType="1"/>
              </p:cNvSpPr>
              <p:nvPr/>
            </p:nvSpPr>
            <p:spPr bwMode="auto">
              <a:xfrm>
                <a:off x="1392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3" name="Line 1069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4" name="Line 1070"/>
              <p:cNvSpPr>
                <a:spLocks noChangeShapeType="1"/>
              </p:cNvSpPr>
              <p:nvPr/>
            </p:nvSpPr>
            <p:spPr bwMode="auto">
              <a:xfrm>
                <a:off x="1584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4" name="Group 1071"/>
            <p:cNvGrpSpPr>
              <a:grpSpLocks/>
            </p:cNvGrpSpPr>
            <p:nvPr/>
          </p:nvGrpSpPr>
          <p:grpSpPr bwMode="auto">
            <a:xfrm>
              <a:off x="1577" y="2448"/>
              <a:ext cx="192" cy="192"/>
              <a:chOff x="1433" y="912"/>
              <a:chExt cx="192" cy="192"/>
            </a:xfrm>
          </p:grpSpPr>
          <p:sp>
            <p:nvSpPr>
              <p:cNvPr id="69" name="Line 1072"/>
              <p:cNvSpPr>
                <a:spLocks noChangeShapeType="1"/>
              </p:cNvSpPr>
              <p:nvPr/>
            </p:nvSpPr>
            <p:spPr bwMode="auto">
              <a:xfrm>
                <a:off x="1433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0" name="Line 1073"/>
              <p:cNvSpPr>
                <a:spLocks noChangeShapeType="1"/>
              </p:cNvSpPr>
              <p:nvPr/>
            </p:nvSpPr>
            <p:spPr bwMode="auto">
              <a:xfrm>
                <a:off x="1529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71" name="Line 1074"/>
              <p:cNvSpPr>
                <a:spLocks noChangeShapeType="1"/>
              </p:cNvSpPr>
              <p:nvPr/>
            </p:nvSpPr>
            <p:spPr bwMode="auto">
              <a:xfrm>
                <a:off x="1625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grpSp>
          <p:nvGrpSpPr>
            <p:cNvPr id="45" name="Group 1075"/>
            <p:cNvGrpSpPr>
              <a:grpSpLocks/>
            </p:cNvGrpSpPr>
            <p:nvPr/>
          </p:nvGrpSpPr>
          <p:grpSpPr bwMode="auto">
            <a:xfrm>
              <a:off x="3648" y="2457"/>
              <a:ext cx="192" cy="192"/>
              <a:chOff x="1392" y="912"/>
              <a:chExt cx="192" cy="192"/>
            </a:xfrm>
          </p:grpSpPr>
          <p:sp>
            <p:nvSpPr>
              <p:cNvPr id="66" name="Line 1076"/>
              <p:cNvSpPr>
                <a:spLocks noChangeShapeType="1"/>
              </p:cNvSpPr>
              <p:nvPr/>
            </p:nvSpPr>
            <p:spPr bwMode="auto">
              <a:xfrm>
                <a:off x="1392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7" name="Line 1077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8" name="Line 1078"/>
              <p:cNvSpPr>
                <a:spLocks noChangeShapeType="1"/>
              </p:cNvSpPr>
              <p:nvPr/>
            </p:nvSpPr>
            <p:spPr bwMode="auto">
              <a:xfrm>
                <a:off x="1584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46" name="Line 1079"/>
            <p:cNvSpPr>
              <a:spLocks noChangeShapeType="1"/>
            </p:cNvSpPr>
            <p:nvPr/>
          </p:nvSpPr>
          <p:spPr bwMode="auto">
            <a:xfrm>
              <a:off x="2808" y="672"/>
              <a:ext cx="0" cy="336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7" name="Line 1080"/>
            <p:cNvSpPr>
              <a:spLocks noChangeShapeType="1"/>
            </p:cNvSpPr>
            <p:nvPr/>
          </p:nvSpPr>
          <p:spPr bwMode="auto">
            <a:xfrm>
              <a:off x="528" y="2261"/>
              <a:ext cx="403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8" name="Freeform 1081"/>
            <p:cNvSpPr>
              <a:spLocks/>
            </p:cNvSpPr>
            <p:nvPr/>
          </p:nvSpPr>
          <p:spPr bwMode="auto">
            <a:xfrm>
              <a:off x="1248" y="1908"/>
              <a:ext cx="384" cy="192"/>
            </a:xfrm>
            <a:custGeom>
              <a:avLst/>
              <a:gdLst>
                <a:gd name="T0" fmla="*/ 0 w 384"/>
                <a:gd name="T1" fmla="*/ 48 h 192"/>
                <a:gd name="T2" fmla="*/ 96 w 384"/>
                <a:gd name="T3" fmla="*/ 0 h 192"/>
                <a:gd name="T4" fmla="*/ 192 w 384"/>
                <a:gd name="T5" fmla="*/ 48 h 192"/>
                <a:gd name="T6" fmla="*/ 288 w 384"/>
                <a:gd name="T7" fmla="*/ 0 h 192"/>
                <a:gd name="T8" fmla="*/ 384 w 384"/>
                <a:gd name="T9" fmla="*/ 0 h 192"/>
                <a:gd name="T10" fmla="*/ 384 w 384"/>
                <a:gd name="T11" fmla="*/ 96 h 192"/>
                <a:gd name="T12" fmla="*/ 240 w 384"/>
                <a:gd name="T13" fmla="*/ 192 h 192"/>
                <a:gd name="T14" fmla="*/ 144 w 384"/>
                <a:gd name="T15" fmla="*/ 192 h 192"/>
                <a:gd name="T16" fmla="*/ 48 w 384"/>
                <a:gd name="T17" fmla="*/ 144 h 192"/>
                <a:gd name="T18" fmla="*/ 0 w 384"/>
                <a:gd name="T19" fmla="*/ 48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92"/>
                <a:gd name="T32" fmla="*/ 384 w 384"/>
                <a:gd name="T33" fmla="*/ 192 h 1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92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88" y="0"/>
                  </a:lnTo>
                  <a:lnTo>
                    <a:pt x="384" y="0"/>
                  </a:lnTo>
                  <a:lnTo>
                    <a:pt x="384" y="96"/>
                  </a:lnTo>
                  <a:lnTo>
                    <a:pt x="240" y="192"/>
                  </a:lnTo>
                  <a:lnTo>
                    <a:pt x="144" y="192"/>
                  </a:lnTo>
                  <a:lnTo>
                    <a:pt x="48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49" name="Freeform 1082"/>
            <p:cNvSpPr>
              <a:spLocks/>
            </p:cNvSpPr>
            <p:nvPr/>
          </p:nvSpPr>
          <p:spPr bwMode="auto">
            <a:xfrm>
              <a:off x="3552" y="3657"/>
              <a:ext cx="384" cy="192"/>
            </a:xfrm>
            <a:custGeom>
              <a:avLst/>
              <a:gdLst>
                <a:gd name="T0" fmla="*/ 0 w 384"/>
                <a:gd name="T1" fmla="*/ 48 h 192"/>
                <a:gd name="T2" fmla="*/ 96 w 384"/>
                <a:gd name="T3" fmla="*/ 0 h 192"/>
                <a:gd name="T4" fmla="*/ 192 w 384"/>
                <a:gd name="T5" fmla="*/ 48 h 192"/>
                <a:gd name="T6" fmla="*/ 288 w 384"/>
                <a:gd name="T7" fmla="*/ 0 h 192"/>
                <a:gd name="T8" fmla="*/ 384 w 384"/>
                <a:gd name="T9" fmla="*/ 0 h 192"/>
                <a:gd name="T10" fmla="*/ 384 w 384"/>
                <a:gd name="T11" fmla="*/ 96 h 192"/>
                <a:gd name="T12" fmla="*/ 240 w 384"/>
                <a:gd name="T13" fmla="*/ 192 h 192"/>
                <a:gd name="T14" fmla="*/ 144 w 384"/>
                <a:gd name="T15" fmla="*/ 192 h 192"/>
                <a:gd name="T16" fmla="*/ 48 w 384"/>
                <a:gd name="T17" fmla="*/ 144 h 192"/>
                <a:gd name="T18" fmla="*/ 0 w 384"/>
                <a:gd name="T19" fmla="*/ 48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92"/>
                <a:gd name="T32" fmla="*/ 384 w 384"/>
                <a:gd name="T33" fmla="*/ 192 h 1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92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88" y="0"/>
                  </a:lnTo>
                  <a:lnTo>
                    <a:pt x="384" y="0"/>
                  </a:lnTo>
                  <a:lnTo>
                    <a:pt x="384" y="96"/>
                  </a:lnTo>
                  <a:lnTo>
                    <a:pt x="240" y="192"/>
                  </a:lnTo>
                  <a:lnTo>
                    <a:pt x="144" y="192"/>
                  </a:lnTo>
                  <a:lnTo>
                    <a:pt x="48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0" name="Freeform 1083"/>
            <p:cNvSpPr>
              <a:spLocks/>
            </p:cNvSpPr>
            <p:nvPr/>
          </p:nvSpPr>
          <p:spPr bwMode="auto">
            <a:xfrm>
              <a:off x="3576" y="1896"/>
              <a:ext cx="288" cy="204"/>
            </a:xfrm>
            <a:custGeom>
              <a:avLst/>
              <a:gdLst>
                <a:gd name="T0" fmla="*/ 0 w 384"/>
                <a:gd name="T1" fmla="*/ 185 h 192"/>
                <a:gd name="T2" fmla="*/ 2 w 384"/>
                <a:gd name="T3" fmla="*/ 0 h 192"/>
                <a:gd name="T4" fmla="*/ 2 w 384"/>
                <a:gd name="T5" fmla="*/ 185 h 192"/>
                <a:gd name="T6" fmla="*/ 2 w 384"/>
                <a:gd name="T7" fmla="*/ 0 h 192"/>
                <a:gd name="T8" fmla="*/ 2 w 384"/>
                <a:gd name="T9" fmla="*/ 0 h 192"/>
                <a:gd name="T10" fmla="*/ 2 w 384"/>
                <a:gd name="T11" fmla="*/ 364 h 192"/>
                <a:gd name="T12" fmla="*/ 2 w 384"/>
                <a:gd name="T13" fmla="*/ 728 h 192"/>
                <a:gd name="T14" fmla="*/ 2 w 384"/>
                <a:gd name="T15" fmla="*/ 728 h 192"/>
                <a:gd name="T16" fmla="*/ 2 w 384"/>
                <a:gd name="T17" fmla="*/ 554 h 192"/>
                <a:gd name="T18" fmla="*/ 0 w 384"/>
                <a:gd name="T19" fmla="*/ 185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92"/>
                <a:gd name="T32" fmla="*/ 384 w 384"/>
                <a:gd name="T33" fmla="*/ 192 h 1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92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88" y="0"/>
                  </a:lnTo>
                  <a:lnTo>
                    <a:pt x="384" y="0"/>
                  </a:lnTo>
                  <a:lnTo>
                    <a:pt x="384" y="96"/>
                  </a:lnTo>
                  <a:lnTo>
                    <a:pt x="240" y="192"/>
                  </a:lnTo>
                  <a:lnTo>
                    <a:pt x="144" y="192"/>
                  </a:lnTo>
                  <a:lnTo>
                    <a:pt x="48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1" name="Freeform 1084"/>
            <p:cNvSpPr>
              <a:spLocks/>
            </p:cNvSpPr>
            <p:nvPr/>
          </p:nvSpPr>
          <p:spPr bwMode="auto">
            <a:xfrm>
              <a:off x="1289" y="3684"/>
              <a:ext cx="288" cy="204"/>
            </a:xfrm>
            <a:custGeom>
              <a:avLst/>
              <a:gdLst>
                <a:gd name="T0" fmla="*/ 0 w 384"/>
                <a:gd name="T1" fmla="*/ 185 h 192"/>
                <a:gd name="T2" fmla="*/ 2 w 384"/>
                <a:gd name="T3" fmla="*/ 0 h 192"/>
                <a:gd name="T4" fmla="*/ 2 w 384"/>
                <a:gd name="T5" fmla="*/ 185 h 192"/>
                <a:gd name="T6" fmla="*/ 2 w 384"/>
                <a:gd name="T7" fmla="*/ 0 h 192"/>
                <a:gd name="T8" fmla="*/ 2 w 384"/>
                <a:gd name="T9" fmla="*/ 0 h 192"/>
                <a:gd name="T10" fmla="*/ 2 w 384"/>
                <a:gd name="T11" fmla="*/ 364 h 192"/>
                <a:gd name="T12" fmla="*/ 2 w 384"/>
                <a:gd name="T13" fmla="*/ 728 h 192"/>
                <a:gd name="T14" fmla="*/ 2 w 384"/>
                <a:gd name="T15" fmla="*/ 728 h 192"/>
                <a:gd name="T16" fmla="*/ 2 w 384"/>
                <a:gd name="T17" fmla="*/ 554 h 192"/>
                <a:gd name="T18" fmla="*/ 0 w 384"/>
                <a:gd name="T19" fmla="*/ 185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92"/>
                <a:gd name="T32" fmla="*/ 384 w 384"/>
                <a:gd name="T33" fmla="*/ 192 h 1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92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88" y="0"/>
                  </a:lnTo>
                  <a:lnTo>
                    <a:pt x="384" y="0"/>
                  </a:lnTo>
                  <a:lnTo>
                    <a:pt x="384" y="96"/>
                  </a:lnTo>
                  <a:lnTo>
                    <a:pt x="240" y="192"/>
                  </a:lnTo>
                  <a:lnTo>
                    <a:pt x="144" y="192"/>
                  </a:lnTo>
                  <a:lnTo>
                    <a:pt x="48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52" name="Freeform 1085"/>
            <p:cNvSpPr>
              <a:spLocks/>
            </p:cNvSpPr>
            <p:nvPr/>
          </p:nvSpPr>
          <p:spPr bwMode="auto">
            <a:xfrm>
              <a:off x="4704" y="3492"/>
              <a:ext cx="288" cy="204"/>
            </a:xfrm>
            <a:custGeom>
              <a:avLst/>
              <a:gdLst>
                <a:gd name="T0" fmla="*/ 0 w 384"/>
                <a:gd name="T1" fmla="*/ 185 h 192"/>
                <a:gd name="T2" fmla="*/ 2 w 384"/>
                <a:gd name="T3" fmla="*/ 0 h 192"/>
                <a:gd name="T4" fmla="*/ 2 w 384"/>
                <a:gd name="T5" fmla="*/ 185 h 192"/>
                <a:gd name="T6" fmla="*/ 2 w 384"/>
                <a:gd name="T7" fmla="*/ 0 h 192"/>
                <a:gd name="T8" fmla="*/ 2 w 384"/>
                <a:gd name="T9" fmla="*/ 0 h 192"/>
                <a:gd name="T10" fmla="*/ 2 w 384"/>
                <a:gd name="T11" fmla="*/ 364 h 192"/>
                <a:gd name="T12" fmla="*/ 2 w 384"/>
                <a:gd name="T13" fmla="*/ 728 h 192"/>
                <a:gd name="T14" fmla="*/ 2 w 384"/>
                <a:gd name="T15" fmla="*/ 728 h 192"/>
                <a:gd name="T16" fmla="*/ 2 w 384"/>
                <a:gd name="T17" fmla="*/ 554 h 192"/>
                <a:gd name="T18" fmla="*/ 0 w 384"/>
                <a:gd name="T19" fmla="*/ 185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84"/>
                <a:gd name="T31" fmla="*/ 0 h 192"/>
                <a:gd name="T32" fmla="*/ 384 w 384"/>
                <a:gd name="T33" fmla="*/ 192 h 19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84" h="192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88" y="0"/>
                  </a:lnTo>
                  <a:lnTo>
                    <a:pt x="384" y="0"/>
                  </a:lnTo>
                  <a:lnTo>
                    <a:pt x="384" y="96"/>
                  </a:lnTo>
                  <a:lnTo>
                    <a:pt x="240" y="192"/>
                  </a:lnTo>
                  <a:lnTo>
                    <a:pt x="144" y="192"/>
                  </a:lnTo>
                  <a:lnTo>
                    <a:pt x="48" y="14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pSp>
          <p:nvGrpSpPr>
            <p:cNvPr id="53" name="Group 1086"/>
            <p:cNvGrpSpPr>
              <a:grpSpLocks/>
            </p:cNvGrpSpPr>
            <p:nvPr/>
          </p:nvGrpSpPr>
          <p:grpSpPr bwMode="auto">
            <a:xfrm>
              <a:off x="4704" y="2880"/>
              <a:ext cx="192" cy="192"/>
              <a:chOff x="1392" y="912"/>
              <a:chExt cx="192" cy="192"/>
            </a:xfrm>
          </p:grpSpPr>
          <p:sp>
            <p:nvSpPr>
              <p:cNvPr id="63" name="Line 1087"/>
              <p:cNvSpPr>
                <a:spLocks noChangeShapeType="1"/>
              </p:cNvSpPr>
              <p:nvPr/>
            </p:nvSpPr>
            <p:spPr bwMode="auto">
              <a:xfrm>
                <a:off x="1392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4" name="Line 1088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  <p:sp>
            <p:nvSpPr>
              <p:cNvPr id="65" name="Line 1089"/>
              <p:cNvSpPr>
                <a:spLocks noChangeShapeType="1"/>
              </p:cNvSpPr>
              <p:nvPr/>
            </p:nvSpPr>
            <p:spPr bwMode="auto">
              <a:xfrm>
                <a:off x="1584" y="91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/>
              </a:p>
            </p:txBody>
          </p:sp>
        </p:grpSp>
        <p:sp>
          <p:nvSpPr>
            <p:cNvPr id="54" name="Text Box 1090"/>
            <p:cNvSpPr txBox="1">
              <a:spLocks noChangeArrowheads="1"/>
            </p:cNvSpPr>
            <p:nvPr/>
          </p:nvSpPr>
          <p:spPr bwMode="auto">
            <a:xfrm>
              <a:off x="4992" y="1008"/>
              <a:ext cx="432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1300">
                  <a:solidFill>
                    <a:schemeClr val="bg1"/>
                  </a:solidFill>
                  <a:latin typeface="Tahoma" panose="020B0604030504040204" pitchFamily="34" charset="0"/>
                </a:rPr>
                <a:t>Boom</a:t>
              </a:r>
            </a:p>
          </p:txBody>
        </p:sp>
        <p:sp>
          <p:nvSpPr>
            <p:cNvPr id="55" name="Text Box 1091"/>
            <p:cNvSpPr txBox="1">
              <a:spLocks noChangeArrowheads="1"/>
            </p:cNvSpPr>
            <p:nvPr/>
          </p:nvSpPr>
          <p:spPr bwMode="auto">
            <a:xfrm>
              <a:off x="4944" y="1440"/>
              <a:ext cx="720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1300">
                  <a:solidFill>
                    <a:schemeClr val="bg1"/>
                  </a:solidFill>
                  <a:latin typeface="Tahoma" panose="020B0604030504040204" pitchFamily="34" charset="0"/>
                </a:rPr>
                <a:t>Tow and feather line</a:t>
              </a:r>
            </a:p>
          </p:txBody>
        </p:sp>
        <p:sp>
          <p:nvSpPr>
            <p:cNvPr id="56" name="Text Box 1092"/>
            <p:cNvSpPr txBox="1">
              <a:spLocks noChangeArrowheads="1"/>
            </p:cNvSpPr>
            <p:nvPr/>
          </p:nvSpPr>
          <p:spPr bwMode="auto">
            <a:xfrm>
              <a:off x="4992" y="2160"/>
              <a:ext cx="528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1300">
                  <a:solidFill>
                    <a:schemeClr val="bg1"/>
                  </a:solidFill>
                  <a:latin typeface="Tahoma" panose="020B0604030504040204" pitchFamily="34" charset="0"/>
                </a:rPr>
                <a:t>Towing vessel</a:t>
              </a:r>
            </a:p>
          </p:txBody>
        </p:sp>
        <p:sp>
          <p:nvSpPr>
            <p:cNvPr id="57" name="Text Box 1093"/>
            <p:cNvSpPr txBox="1">
              <a:spLocks noChangeArrowheads="1"/>
            </p:cNvSpPr>
            <p:nvPr/>
          </p:nvSpPr>
          <p:spPr bwMode="auto">
            <a:xfrm>
              <a:off x="4992" y="2832"/>
              <a:ext cx="576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1300">
                  <a:solidFill>
                    <a:schemeClr val="bg1"/>
                  </a:solidFill>
                  <a:latin typeface="Tahoma" panose="020B0604030504040204" pitchFamily="34" charset="0"/>
                </a:rPr>
                <a:t>Wind direction</a:t>
              </a:r>
            </a:p>
          </p:txBody>
        </p:sp>
        <p:sp>
          <p:nvSpPr>
            <p:cNvPr id="58" name="Text Box 1094"/>
            <p:cNvSpPr txBox="1">
              <a:spLocks noChangeArrowheads="1"/>
            </p:cNvSpPr>
            <p:nvPr/>
          </p:nvSpPr>
          <p:spPr bwMode="auto">
            <a:xfrm>
              <a:off x="5088" y="3456"/>
              <a:ext cx="432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1300">
                  <a:solidFill>
                    <a:schemeClr val="bg1"/>
                  </a:solidFill>
                  <a:latin typeface="Tahoma" panose="020B0604030504040204" pitchFamily="34" charset="0"/>
                </a:rPr>
                <a:t>Oil slick</a:t>
              </a:r>
            </a:p>
          </p:txBody>
        </p:sp>
        <p:sp>
          <p:nvSpPr>
            <p:cNvPr id="59" name="Text Box 1095"/>
            <p:cNvSpPr txBox="1">
              <a:spLocks noChangeArrowheads="1"/>
            </p:cNvSpPr>
            <p:nvPr/>
          </p:nvSpPr>
          <p:spPr bwMode="auto">
            <a:xfrm>
              <a:off x="1704" y="1783"/>
              <a:ext cx="1104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Standard 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“</a:t>
              </a: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U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”</a:t>
              </a:r>
              <a:endParaRPr lang="en-GB" altLang="en-US" sz="240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0" name="Text Box 1096"/>
            <p:cNvSpPr txBox="1">
              <a:spLocks noChangeArrowheads="1"/>
            </p:cNvSpPr>
            <p:nvPr/>
          </p:nvSpPr>
          <p:spPr bwMode="auto">
            <a:xfrm>
              <a:off x="2680" y="1249"/>
              <a:ext cx="2064" cy="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 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“</a:t>
              </a: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U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”</a:t>
              </a: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 with feather line or bridle</a:t>
              </a:r>
            </a:p>
          </p:txBody>
        </p:sp>
        <p:sp>
          <p:nvSpPr>
            <p:cNvPr id="61" name="Text Box 1097"/>
            <p:cNvSpPr txBox="1">
              <a:spLocks noChangeArrowheads="1"/>
            </p:cNvSpPr>
            <p:nvPr/>
          </p:nvSpPr>
          <p:spPr bwMode="auto">
            <a:xfrm>
              <a:off x="2815" y="3081"/>
              <a:ext cx="2064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Feather line or bridle at boat</a:t>
              </a:r>
            </a:p>
          </p:txBody>
        </p:sp>
        <p:sp>
          <p:nvSpPr>
            <p:cNvPr id="62" name="Text Box 1098"/>
            <p:cNvSpPr txBox="1">
              <a:spLocks noChangeArrowheads="1"/>
            </p:cNvSpPr>
            <p:nvPr/>
          </p:nvSpPr>
          <p:spPr bwMode="auto">
            <a:xfrm>
              <a:off x="1717" y="3068"/>
              <a:ext cx="1104" cy="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3-tow vessel 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“</a:t>
              </a: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U</a:t>
              </a:r>
              <a:r>
                <a:rPr lang="en-GB" altLang="fr-FR" sz="2400">
                  <a:solidFill>
                    <a:schemeClr val="bg1"/>
                  </a:solidFill>
                  <a:latin typeface="Tahoma" panose="020B0604030504040204" pitchFamily="34" charset="0"/>
                </a:rPr>
                <a:t>”</a:t>
              </a:r>
              <a:r>
                <a:rPr lang="en-GB" altLang="en-US" sz="2400">
                  <a:solidFill>
                    <a:schemeClr val="bg1"/>
                  </a:solidFill>
                  <a:latin typeface="Tahoma" panose="020B0604030504040204" pitchFamily="34" charset="0"/>
                </a:rPr>
                <a:t> with feather line or bridle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1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082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Fire Boom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64870" y="1250992"/>
            <a:ext cx="1027310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Fire boom can be classified as either</a:t>
            </a:r>
            <a:r>
              <a:rPr lang="en-GB" altLang="en-US" sz="3200" dirty="0" smtClean="0"/>
              <a:t>:</a:t>
            </a:r>
          </a:p>
          <a:p>
            <a:pPr algn="just"/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Actively-cooled fire resistant boom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Resistance to heat is achieved by pumping water onto the surface of the boom or by wicking water into the boom surface </a:t>
            </a:r>
            <a:r>
              <a:rPr lang="en-GB" altLang="en-US" sz="2400" dirty="0" smtClean="0"/>
              <a:t>material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endParaRPr lang="en-GB" altLang="en-US" sz="2400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Intrinsically fire resistant boom</a:t>
            </a:r>
          </a:p>
          <a:p>
            <a:pPr lvl="2" indent="-430213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Resistance to heat is achieved through the use of fire-resistant materials in its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9469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1640" y="130175"/>
            <a:ext cx="93156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Fire Boom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691640" y="1160188"/>
            <a:ext cx="931564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dirty="0" smtClean="0"/>
              <a:t>They have a finite life once deployed as integrity will be reduced through repeated burns</a:t>
            </a:r>
          </a:p>
          <a:p>
            <a:pPr>
              <a:defRPr/>
            </a:pPr>
            <a:r>
              <a:rPr lang="en-GB" altLang="en-US" dirty="0" smtClean="0"/>
              <a:t>Important that: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It will last through the proposed burn operation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That the boom can contain the fire residues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That the boom will remain sufficiently intact so that it can be recovered for disposal</a:t>
            </a:r>
          </a:p>
          <a:p>
            <a:pPr>
              <a:defRPr/>
            </a:pPr>
            <a:r>
              <a:rPr lang="en-GB" altLang="en-US" dirty="0" smtClean="0"/>
              <a:t>Generally heavier than conventional boom so more prone to failure in higher sea conditions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altLang="en-US" dirty="0" smtClean="0"/>
          </a:p>
          <a:p>
            <a:pPr lvl="1"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923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0">
            <a:extLst/>
          </p:cNvPr>
          <p:cNvSpPr txBox="1">
            <a:spLocks/>
          </p:cNvSpPr>
          <p:nvPr/>
        </p:nvSpPr>
        <p:spPr>
          <a:xfrm>
            <a:off x="1243584" y="130175"/>
            <a:ext cx="9945650" cy="561975"/>
          </a:xfrm>
          <a:prstGeom prst="rect">
            <a:avLst/>
          </a:prstGeom>
        </p:spPr>
        <p:txBody>
          <a:bodyPr rtlCol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/>
              <a:t>Objective</a:t>
            </a:r>
            <a:endParaRPr lang="en-GB" b="1" dirty="0"/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038301" y="1429258"/>
            <a:ext cx="10356215" cy="30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3200" dirty="0">
                <a:latin typeface="+mn-lt"/>
                <a:ea typeface="+mn-ea"/>
              </a:rPr>
              <a:t>So understand the use of In Situ Burning (ISB) as a possible oil spill response technique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GB" sz="3200" dirty="0">
              <a:latin typeface="+mn-lt"/>
              <a:ea typeface="+mn-ea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GB" sz="3200" dirty="0">
                <a:latin typeface="+mn-lt"/>
                <a:ea typeface="+mn-ea"/>
              </a:rPr>
              <a:t>To understand what equipment may be required for an ISB operation </a:t>
            </a:r>
          </a:p>
          <a:p>
            <a:pPr eaLnBrk="1" hangingPunct="1">
              <a:buFont typeface="Arial" charset="0"/>
              <a:buNone/>
              <a:defRPr/>
            </a:pPr>
            <a:endParaRPr lang="en-GB" sz="3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72513" y="102321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Typical Fire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ooms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4688" y="1343597"/>
            <a:ext cx="4440238" cy="423862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01" y="1343597"/>
            <a:ext cx="456247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615313" y="5610373"/>
            <a:ext cx="86868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</a:rPr>
              <a:t>Source: IPIECA-IOGP</a:t>
            </a:r>
          </a:p>
        </p:txBody>
      </p:sp>
    </p:spTree>
    <p:extLst>
      <p:ext uri="{BB962C8B-B14F-4D97-AF65-F5344CB8AC3E}">
        <p14:creationId xmlns:p14="http://schemas.microsoft.com/office/powerpoint/2010/main" val="738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0160" y="130175"/>
            <a:ext cx="96286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Actively Cooled </a:t>
            </a:r>
            <a:r>
              <a:rPr lang="en-GB" altLang="en-US" sz="4000" b="1" dirty="0"/>
              <a:t>F</a:t>
            </a:r>
            <a:r>
              <a:rPr lang="en-GB" altLang="en-US" sz="4000" b="1" dirty="0" smtClean="0"/>
              <a:t>ire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13156" y="1273639"/>
            <a:ext cx="10716260" cy="34575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Cooling system that uses water pumps and a protective jacket.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Distributes water across the exposed surfaces to provide cooling.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Can be stored on powered reel.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Needs specific training due to ancillary equipment</a:t>
            </a:r>
          </a:p>
          <a:p>
            <a:pPr lvl="1"/>
            <a:r>
              <a:rPr lang="en-GB" altLang="en-US" dirty="0" smtClean="0"/>
              <a:t>Reel, air pumps, water pumps.</a:t>
            </a:r>
          </a:p>
        </p:txBody>
      </p:sp>
      <p:sp>
        <p:nvSpPr>
          <p:cNvPr id="7" name="Rectangle 6"/>
          <p:cNvSpPr/>
          <p:nvPr/>
        </p:nvSpPr>
        <p:spPr>
          <a:xfrm>
            <a:off x="819785" y="5933944"/>
            <a:ext cx="10163556" cy="369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1800" dirty="0">
                <a:solidFill>
                  <a:schemeClr val="bg1"/>
                </a:solidFill>
                <a:latin typeface="+mn-lt"/>
              </a:rPr>
              <a:t>Source: IPIECA-IOGP Guidelines for the selection of ISB equipment</a:t>
            </a:r>
          </a:p>
        </p:txBody>
      </p:sp>
    </p:spTree>
    <p:extLst>
      <p:ext uri="{BB962C8B-B14F-4D97-AF65-F5344CB8AC3E}">
        <p14:creationId xmlns:p14="http://schemas.microsoft.com/office/powerpoint/2010/main" val="377212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5974" y="1516761"/>
            <a:ext cx="9088437" cy="381476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80160" y="130175"/>
            <a:ext cx="96286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Actively Cooled </a:t>
            </a:r>
            <a:r>
              <a:rPr lang="en-GB" altLang="en-US" sz="4000" b="1" dirty="0"/>
              <a:t>F</a:t>
            </a:r>
            <a:r>
              <a:rPr lang="en-GB" altLang="en-US" sz="4000" b="1" dirty="0" smtClean="0"/>
              <a:t>ire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</p:spTree>
    <p:extLst>
      <p:ext uri="{BB962C8B-B14F-4D97-AF65-F5344CB8AC3E}">
        <p14:creationId xmlns:p14="http://schemas.microsoft.com/office/powerpoint/2010/main" val="24611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7864" y="130175"/>
            <a:ext cx="100126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Intrinsically Fire-Resistant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97864" y="1160187"/>
            <a:ext cx="1001268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Relies upon fire-resistant materials to maintain integrity.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Does not require support systems thus simplifying maintenance and deployment.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Shipped in containers or on pallets.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Deployment and retrieval will rely on manpower and vessel crane, if available.</a:t>
            </a:r>
          </a:p>
        </p:txBody>
      </p:sp>
    </p:spTree>
    <p:extLst>
      <p:ext uri="{BB962C8B-B14F-4D97-AF65-F5344CB8AC3E}">
        <p14:creationId xmlns:p14="http://schemas.microsoft.com/office/powerpoint/2010/main" val="48124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2991" y="1100074"/>
            <a:ext cx="8415338" cy="4968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197864" y="130175"/>
            <a:ext cx="100126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Intrinsically Fire-Resistant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</p:spTree>
    <p:extLst>
      <p:ext uri="{BB962C8B-B14F-4D97-AF65-F5344CB8AC3E}">
        <p14:creationId xmlns:p14="http://schemas.microsoft.com/office/powerpoint/2010/main" val="34468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7864" y="130175"/>
            <a:ext cx="100126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Intrinsically Fire-Resistant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21966" y="981075"/>
            <a:ext cx="7431088" cy="52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3055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ISB in Operation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15" y="1110234"/>
            <a:ext cx="83978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0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0526" y="908050"/>
            <a:ext cx="7008813" cy="5257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0976" y="130175"/>
            <a:ext cx="1005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ISB Test</a:t>
            </a:r>
          </a:p>
        </p:txBody>
      </p:sp>
    </p:spTree>
    <p:extLst>
      <p:ext uri="{BB962C8B-B14F-4D97-AF65-F5344CB8AC3E}">
        <p14:creationId xmlns:p14="http://schemas.microsoft.com/office/powerpoint/2010/main" val="347995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6344" y="130175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Guidelines for Selecting Fire </a:t>
            </a:r>
            <a:r>
              <a:rPr lang="en-GB" altLang="en-US" sz="4000" b="1" dirty="0"/>
              <a:t>B</a:t>
            </a:r>
            <a:r>
              <a:rPr lang="en-GB" altLang="en-US" sz="4000" b="1" dirty="0" smtClean="0"/>
              <a:t>oom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6461070"/>
              </p:ext>
            </p:extLst>
          </p:nvPr>
        </p:nvGraphicFramePr>
        <p:xfrm>
          <a:off x="1635062" y="1055751"/>
          <a:ext cx="9037637" cy="4786314"/>
        </p:xfrm>
        <a:graphic>
          <a:graphicData uri="http://schemas.openxmlformats.org/drawingml/2006/table">
            <a:tbl>
              <a:tblPr/>
              <a:tblGrid>
                <a:gridCol w="139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8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127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Factors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Actively  Water-Cooled Systems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Intrinsically Fire-Resistant Systems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2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Storage space on deck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Limited space required (reels)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5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Clear deck space required (flaked or zig-zag)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5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Deployment Time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Ongoing operations, deployment time less important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Small short-term operations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Deployment Team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Training Required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2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General oil spill response workers</a:t>
                      </a:r>
                    </a:p>
                  </a:txBody>
                  <a:tcPr marL="91452" marR="91452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√</a:t>
                      </a:r>
                    </a:p>
                  </a:txBody>
                  <a:tcPr marL="91452" marR="91452" marT="45733" marB="45733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2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9304" y="130175"/>
            <a:ext cx="97749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Igniters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89304" y="1264666"/>
            <a:ext cx="97749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dirty="0" smtClean="0"/>
              <a:t>The ease with which ignition will be reached depends on: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concentration of hydrocarbon vapours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oil type (flash point and auto-ignition temperature)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 amount of weathering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ability of an igniter to provide a source of heat for sufficient time to heat the vapours and bring them to ignition</a:t>
            </a:r>
          </a:p>
        </p:txBody>
      </p:sp>
    </p:spTree>
    <p:extLst>
      <p:ext uri="{BB962C8B-B14F-4D97-AF65-F5344CB8AC3E}">
        <p14:creationId xmlns:p14="http://schemas.microsoft.com/office/powerpoint/2010/main" val="42979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222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/>
              <a:t>In Situ Burning </a:t>
            </a:r>
            <a:r>
              <a:rPr lang="en-GB" altLang="en-US" sz="4000" b="1" smtClean="0">
                <a:sym typeface="Symbol" panose="05050102010706020507" pitchFamily="18" charset="2"/>
              </a:rPr>
              <a:t></a:t>
            </a:r>
            <a:r>
              <a:rPr lang="en-GB" altLang="en-US" sz="4000" b="1" smtClean="0"/>
              <a:t> ISB</a:t>
            </a:r>
            <a:endParaRPr lang="en-GB" altLang="en-US" sz="4000" b="1" dirty="0" smtClean="0"/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7833" y="1196975"/>
            <a:ext cx="6048375" cy="45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36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Safe Distance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alculations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761343"/>
              </p:ext>
            </p:extLst>
          </p:nvPr>
        </p:nvGraphicFramePr>
        <p:xfrm>
          <a:off x="1523556" y="908050"/>
          <a:ext cx="8856663" cy="5037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4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41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225">
                <a:tc>
                  <a:txBody>
                    <a:bodyPr/>
                    <a:lstStyle/>
                    <a:p>
                      <a:r>
                        <a:rPr lang="en-GB" sz="1800" dirty="0"/>
                        <a:t>Type and Area</a:t>
                      </a:r>
                    </a:p>
                  </a:txBody>
                  <a:tcPr marL="91437" marR="91437" marT="45717" marB="45717" anchor="ctr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Burn Area (Acres)</a:t>
                      </a:r>
                    </a:p>
                  </a:txBody>
                  <a:tcPr marL="91437" marR="91437" marT="45717" marB="45717" anchor="ctr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Safe Distance (km)</a:t>
                      </a:r>
                    </a:p>
                  </a:txBody>
                  <a:tcPr marL="91437" marR="91437" marT="45717" marB="45717" anchor="ctr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Safe distance (miles)</a:t>
                      </a:r>
                    </a:p>
                  </a:txBody>
                  <a:tcPr marL="91437" marR="91437" marT="45717" marB="4571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225"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Crude</a:t>
                      </a:r>
                      <a:r>
                        <a:rPr lang="en-GB" sz="1800" baseline="0" dirty="0"/>
                        <a:t> Oil Burns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225">
                <a:tc>
                  <a:txBody>
                    <a:bodyPr/>
                    <a:lstStyle/>
                    <a:p>
                      <a:r>
                        <a:rPr lang="en-GB" sz="1800" dirty="0"/>
                        <a:t>Small Area (250</a:t>
                      </a:r>
                      <a:r>
                        <a:rPr lang="en-GB" sz="1800" baseline="0" dirty="0"/>
                        <a:t> m</a:t>
                      </a:r>
                      <a:r>
                        <a:rPr lang="en-GB" sz="1800" baseline="30000" dirty="0"/>
                        <a:t>3</a:t>
                      </a:r>
                      <a:r>
                        <a:rPr lang="en-GB" sz="1800" baseline="0" dirty="0"/>
                        <a:t>)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0.6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0.09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0.06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950">
                <a:tc>
                  <a:txBody>
                    <a:bodyPr/>
                    <a:lstStyle/>
                    <a:p>
                      <a:r>
                        <a:rPr lang="en-GB" sz="1800" dirty="0"/>
                        <a:t>Medium Area (500</a:t>
                      </a:r>
                      <a:r>
                        <a:rPr lang="en-GB" sz="1800" baseline="0" dirty="0"/>
                        <a:t> m</a:t>
                      </a:r>
                      <a:r>
                        <a:rPr lang="en-GB" sz="1800" baseline="30000" dirty="0"/>
                        <a:t>3</a:t>
                      </a:r>
                      <a:r>
                        <a:rPr lang="en-GB" sz="1800" baseline="0" dirty="0"/>
                        <a:t>)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1.2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0.5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0.3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225">
                <a:tc>
                  <a:txBody>
                    <a:bodyPr/>
                    <a:lstStyle/>
                    <a:p>
                      <a:r>
                        <a:rPr lang="en-GB" sz="1800" dirty="0"/>
                        <a:t>Large Area (750</a:t>
                      </a:r>
                      <a:r>
                        <a:rPr lang="en-GB" sz="1800" baseline="0" dirty="0"/>
                        <a:t> m</a:t>
                      </a:r>
                      <a:r>
                        <a:rPr lang="en-GB" sz="1800" baseline="30000" dirty="0"/>
                        <a:t>3</a:t>
                      </a:r>
                      <a:r>
                        <a:rPr lang="en-GB" sz="1800" baseline="0" dirty="0"/>
                        <a:t>)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1.9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3.2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225"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Diesel Burns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400">
                <a:tc>
                  <a:txBody>
                    <a:bodyPr/>
                    <a:lstStyle/>
                    <a:p>
                      <a:r>
                        <a:rPr lang="en-GB" sz="1800" dirty="0"/>
                        <a:t>Small Area (250</a:t>
                      </a:r>
                      <a:r>
                        <a:rPr lang="en-GB" sz="1800" baseline="0" dirty="0"/>
                        <a:t> m</a:t>
                      </a:r>
                      <a:r>
                        <a:rPr lang="en-GB" sz="1800" baseline="30000" dirty="0"/>
                        <a:t>3</a:t>
                      </a:r>
                      <a:r>
                        <a:rPr lang="en-GB" sz="1800" baseline="0" dirty="0"/>
                        <a:t>)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0.6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0.8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0.5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400">
                <a:tc>
                  <a:txBody>
                    <a:bodyPr/>
                    <a:lstStyle/>
                    <a:p>
                      <a:r>
                        <a:rPr lang="en-GB" sz="1800" dirty="0"/>
                        <a:t>Large Area (500</a:t>
                      </a:r>
                      <a:r>
                        <a:rPr lang="en-GB" sz="1800" baseline="0" dirty="0"/>
                        <a:t> m</a:t>
                      </a:r>
                      <a:r>
                        <a:rPr lang="en-GB" sz="1800" baseline="30000" dirty="0"/>
                        <a:t>3</a:t>
                      </a:r>
                      <a:r>
                        <a:rPr lang="en-GB" sz="1800" baseline="0" dirty="0"/>
                        <a:t>)</a:t>
                      </a:r>
                      <a:endParaRPr lang="en-GB" sz="1800" dirty="0"/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1.2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20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12.4</a:t>
                      </a:r>
                    </a:p>
                  </a:txBody>
                  <a:tcPr marL="91437" marR="91437" marT="45717" marB="45717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2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01367" y="130175"/>
            <a:ext cx="873417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Environmental Risk Assessment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05852" y="908050"/>
            <a:ext cx="381635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altLang="en-US" smtClean="0"/>
              <a:t>In response operations there is seldom time to carry out formal, detailed risk assessments.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altLang="en-US" smtClean="0"/>
              <a:t>ISB risk assessments should be carried out in the planning phase if ISB operations are considered.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477" y="908050"/>
            <a:ext cx="5199062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4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8720" y="130175"/>
            <a:ext cx="100675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Air Quality </a:t>
            </a:r>
            <a:r>
              <a:rPr lang="en-GB" altLang="en-US" sz="4000" b="1" dirty="0"/>
              <a:t>M</a:t>
            </a:r>
            <a:r>
              <a:rPr lang="en-GB" altLang="en-US" sz="4000" b="1" dirty="0" smtClean="0"/>
              <a:t>onitoring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53896" y="1160187"/>
            <a:ext cx="950976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If this tactic is to be considered then air quality monitoring needs to be put into place.</a:t>
            </a:r>
          </a:p>
          <a:p>
            <a:pPr algn="just"/>
            <a:r>
              <a:rPr lang="en-GB" altLang="en-US" dirty="0" smtClean="0"/>
              <a:t>On-site monitoring is required for hazardous and flammable/explosion conditions. </a:t>
            </a:r>
          </a:p>
          <a:p>
            <a:pPr algn="just"/>
            <a:r>
              <a:rPr lang="en-GB" altLang="en-US" dirty="0" smtClean="0"/>
              <a:t>Down-wind monitoring is required for public health concerns.</a:t>
            </a:r>
          </a:p>
          <a:p>
            <a:pPr algn="just"/>
            <a:r>
              <a:rPr lang="en-GB" altLang="en-US" dirty="0" smtClean="0"/>
              <a:t>Constant weather monitoring and forecasting should be in place.</a:t>
            </a:r>
          </a:p>
          <a:p>
            <a:pPr algn="just"/>
            <a:r>
              <a:rPr lang="en-GB" altLang="en-US" dirty="0" smtClean="0"/>
              <a:t>Precise locations should be flexible.</a:t>
            </a:r>
          </a:p>
        </p:txBody>
      </p:sp>
    </p:spTree>
    <p:extLst>
      <p:ext uri="{BB962C8B-B14F-4D97-AF65-F5344CB8AC3E}">
        <p14:creationId xmlns:p14="http://schemas.microsoft.com/office/powerpoint/2010/main" val="32668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81912" y="130175"/>
            <a:ext cx="86136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Air Quality </a:t>
            </a:r>
            <a:r>
              <a:rPr lang="en-GB" altLang="en-US" sz="4000" b="1" dirty="0"/>
              <a:t>M</a:t>
            </a:r>
            <a:r>
              <a:rPr lang="en-GB" altLang="en-US" sz="4000" b="1" dirty="0" smtClean="0"/>
              <a:t>onitoring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60" y="836613"/>
            <a:ext cx="51816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18460" y="5203825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US EPA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"/>
          <a:stretch>
            <a:fillRect/>
          </a:stretch>
        </p:blipFill>
        <p:spPr bwMode="auto">
          <a:xfrm>
            <a:off x="7098348" y="836613"/>
            <a:ext cx="355441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1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3794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Tactical Considerations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ISB</a:t>
            </a:r>
          </a:p>
        </p:txBody>
      </p:sp>
      <p:pic>
        <p:nvPicPr>
          <p:cNvPr id="6" name="Content Placeholder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569" y="968375"/>
            <a:ext cx="4548188" cy="5218113"/>
          </a:xfrm>
          <a:prstGeom prst="rect">
            <a:avLst/>
          </a:prstGeom>
        </p:spPr>
      </p:pic>
      <p:sp>
        <p:nvSpPr>
          <p:cNvPr id="7" name="TextBox 4">
            <a:extLst/>
          </p:cNvPr>
          <p:cNvSpPr txBox="1">
            <a:spLocks noChangeArrowheads="1"/>
          </p:cNvSpPr>
          <p:nvPr/>
        </p:nvSpPr>
        <p:spPr bwMode="auto">
          <a:xfrm>
            <a:off x="6559169" y="923925"/>
            <a:ext cx="3960813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In summary:</a:t>
            </a:r>
          </a:p>
          <a:p>
            <a:pPr>
              <a:defRPr/>
            </a:pPr>
            <a:endParaRPr lang="en-GB" sz="2400" dirty="0">
              <a:latin typeface="+mn-lt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Is it technically reasonable?</a:t>
            </a:r>
          </a:p>
          <a:p>
            <a:pPr>
              <a:defRPr/>
            </a:pPr>
            <a:endParaRPr lang="en-GB" sz="2400" dirty="0">
              <a:latin typeface="+mn-lt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Does it meet our NEBA criteria and considerations?</a:t>
            </a:r>
          </a:p>
          <a:p>
            <a:pPr>
              <a:defRPr/>
            </a:pPr>
            <a:endParaRPr lang="en-GB" sz="2400" dirty="0">
              <a:latin typeface="+mn-lt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Is it allowed under our regulations?</a:t>
            </a:r>
          </a:p>
          <a:p>
            <a:pPr>
              <a:defRPr/>
            </a:pPr>
            <a:endParaRPr lang="en-GB" sz="2400" dirty="0">
              <a:latin typeface="+mn-lt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Do we have the resources?</a:t>
            </a:r>
          </a:p>
          <a:p>
            <a:pPr>
              <a:defRPr/>
            </a:pPr>
            <a:endParaRPr lang="en-GB" sz="2400" dirty="0">
              <a:latin typeface="+mn-lt"/>
              <a:ea typeface="MS PGothic" charset="0"/>
              <a:cs typeface="MS PGothic" charset="0"/>
            </a:endParaRPr>
          </a:p>
          <a:p>
            <a:pPr>
              <a:defRPr/>
            </a:pPr>
            <a:r>
              <a:rPr lang="en-GB" sz="2400" dirty="0">
                <a:latin typeface="+mn-lt"/>
                <a:ea typeface="MS PGothic" charset="0"/>
                <a:cs typeface="MS PGothic" charset="0"/>
              </a:rPr>
              <a:t>Can we monitor the effectiveness? </a:t>
            </a:r>
          </a:p>
        </p:txBody>
      </p:sp>
    </p:spTree>
    <p:extLst>
      <p:ext uri="{BB962C8B-B14F-4D97-AF65-F5344CB8AC3E}">
        <p14:creationId xmlns:p14="http://schemas.microsoft.com/office/powerpoint/2010/main" val="118804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9456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Management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079820"/>
              </p:ext>
            </p:extLst>
          </p:nvPr>
        </p:nvGraphicFramePr>
        <p:xfrm>
          <a:off x="2194560" y="90805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40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99032" y="130175"/>
            <a:ext cx="95920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Summary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23544" y="1260771"/>
            <a:ext cx="99761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dirty="0" smtClean="0"/>
              <a:t>ISB may be a response option but depends on a number of key factors: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oil type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amount of weathering that has taken place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current and forecasted weather conditions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availability of equipment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ability to carry out the operation safely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safety of the responders and public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NEBA considerations during planning phase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4030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8720" y="130175"/>
            <a:ext cx="99212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 Situ Burning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ISB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88720" y="963402"/>
            <a:ext cx="99212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In situ burning is a potential response technique</a:t>
            </a:r>
          </a:p>
          <a:p>
            <a:endParaRPr lang="en-GB" altLang="en-US" sz="1200" dirty="0" smtClean="0"/>
          </a:p>
          <a:p>
            <a:r>
              <a:rPr lang="en-GB" altLang="en-US" dirty="0" smtClean="0"/>
              <a:t>The principle is to combust vapours from slicks on a water or land surface</a:t>
            </a:r>
          </a:p>
          <a:p>
            <a:endParaRPr lang="en-GB" altLang="en-US" sz="1200" dirty="0" smtClean="0"/>
          </a:p>
          <a:p>
            <a:r>
              <a:rPr lang="en-GB" altLang="en-US" dirty="0" smtClean="0"/>
              <a:t>This converts the hydrocarbon mixture into CO</a:t>
            </a:r>
            <a:r>
              <a:rPr lang="en-GB" altLang="en-US" baseline="-25000" dirty="0" smtClean="0"/>
              <a:t>2</a:t>
            </a:r>
            <a:r>
              <a:rPr lang="en-GB" altLang="en-US" dirty="0" smtClean="0"/>
              <a:t> and water with some particulate (soot) which is then released into the atmosphere leaving </a:t>
            </a:r>
            <a:r>
              <a:rPr lang="en-US" altLang="en-US" dirty="0" smtClean="0"/>
              <a:t>a relatively small amount of residue</a:t>
            </a:r>
          </a:p>
          <a:p>
            <a:endParaRPr lang="en-GB" altLang="en-US" sz="1200" dirty="0" smtClean="0"/>
          </a:p>
          <a:p>
            <a:r>
              <a:rPr lang="en-GB" altLang="en-US" dirty="0" smtClean="0"/>
              <a:t>It has been used on small inland and onshore spills in North America since the late 1950s</a:t>
            </a: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53896" y="130175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 Situ Burning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ISB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24306" y="1342749"/>
            <a:ext cx="1011308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/>
              <a:t>ISB operations can be conducted on land, ice or other hard surfaces, or on water</a:t>
            </a:r>
          </a:p>
          <a:p>
            <a:pPr algn="just">
              <a:defRPr/>
            </a:pPr>
            <a:r>
              <a:rPr lang="en-GB" altLang="en-US" dirty="0" smtClean="0"/>
              <a:t>Like any response technique the effectiveness, efficiency and success rates are dependent on: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type and properties of the oil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amount of weathering that has occurred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amount of oil and area covered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response time and equipment availability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The current and forecasted weather and sea state</a:t>
            </a:r>
          </a:p>
          <a:p>
            <a:pPr marL="685800" indent="-420688" algn="just">
              <a:buFont typeface="Wingdings" panose="05000000000000000000" pitchFamily="2" charset="2"/>
              <a:buChar char="ü"/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8136" y="130175"/>
            <a:ext cx="988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 Situ Burning operations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88136" y="1231625"/>
            <a:ext cx="1014984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All ISB operations require: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Sufficient fuel to generate an ignitable concentration of vapours (the vapour burns rather than the liquid)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An ignition source to instigate the burn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Sufficient quantities of fuel (i.e. at least 2</a:t>
            </a:r>
            <a:r>
              <a:rPr lang="en-GB" altLang="en-US" dirty="0" smtClean="0">
                <a:sym typeface="Symbol" panose="05050102010706020507" pitchFamily="18" charset="2"/>
              </a:rPr>
              <a:t></a:t>
            </a:r>
            <a:r>
              <a:rPr lang="en-GB" altLang="en-US" dirty="0" smtClean="0"/>
              <a:t>3 mm oil thickness) to sustain a burn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/>
              <a:t>Herding agents, if allowed, may be considered to increase the oil thickness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Specialist training and operators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Means of measuring the air and water quality</a:t>
            </a:r>
          </a:p>
          <a:p>
            <a:pPr lvl="1" algn="just">
              <a:lnSpc>
                <a:spcPct val="100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88720" y="130175"/>
            <a:ext cx="99852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 Situ Burning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Effectiveness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188720" y="1085719"/>
            <a:ext cx="975664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altLang="en-US" dirty="0" smtClean="0"/>
              <a:t>The potential effectiveness of the burn can be assessed by reference to: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err="1" smtClean="0"/>
              <a:t>Burnability</a:t>
            </a:r>
            <a:endParaRPr lang="en-GB" altLang="en-US" dirty="0" smtClean="0"/>
          </a:p>
          <a:p>
            <a:pPr lvl="2" indent="-4302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The relative ease or difficulty in igniting and sustaining the burn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Relative speed of flame spreading</a:t>
            </a:r>
          </a:p>
          <a:p>
            <a:pPr lvl="2" indent="-4302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How quickly the flame will spread though the slick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Estimates of oil removal</a:t>
            </a:r>
          </a:p>
          <a:p>
            <a:pPr lvl="2" indent="-43021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Effectiveness or removal rate of the product from the surface</a:t>
            </a: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728" y="130175"/>
            <a:ext cx="1002182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 Situ Burning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Effectiveness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13232" y="896793"/>
            <a:ext cx="1047902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GB" altLang="en-US" sz="2800" dirty="0" smtClean="0"/>
              <a:t>Burn rate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The rate at which the slick is </a:t>
            </a:r>
            <a:r>
              <a:rPr lang="en-GB" altLang="en-US" sz="2400" dirty="0" smtClean="0"/>
              <a:t>consumed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endParaRPr lang="en-GB" altLang="en-US" sz="2400" dirty="0" smtClean="0"/>
          </a:p>
          <a:p>
            <a:pPr lvl="1" algn="just"/>
            <a:r>
              <a:rPr lang="en-GB" altLang="en-US" sz="2800" dirty="0" smtClean="0"/>
              <a:t>Sootiness of the flame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The amount of soot (dark smoke) that is likely to be produced. High levels of soot indicate incomplete combustion or indicate the chemical structure of the product being burned</a:t>
            </a:r>
            <a:r>
              <a:rPr lang="en-GB" altLang="en-US" sz="2400" dirty="0" smtClean="0"/>
              <a:t>.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endParaRPr lang="en-GB" altLang="en-US" sz="2400" dirty="0" smtClean="0"/>
          </a:p>
          <a:p>
            <a:pPr lvl="1" algn="just"/>
            <a:r>
              <a:rPr lang="en-GB" altLang="en-US" sz="2800" dirty="0" smtClean="0"/>
              <a:t>Relative ease of ignition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A subjective measure of the likelihood of ignition.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This can help determine whether additional products (primers) may be needed to ignite the vapours.</a:t>
            </a:r>
          </a:p>
          <a:p>
            <a:pPr lvl="2" indent="-430213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 It can also determine the type of igniter needed.</a:t>
            </a:r>
          </a:p>
        </p:txBody>
      </p:sp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00253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Typical ISB Guide</a:t>
            </a:r>
          </a:p>
        </p:txBody>
      </p:sp>
      <p:graphicFrame>
        <p:nvGraphicFramePr>
          <p:cNvPr id="6" name="Content Placeholder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284414"/>
              </p:ext>
            </p:extLst>
          </p:nvPr>
        </p:nvGraphicFramePr>
        <p:xfrm>
          <a:off x="1653286" y="844042"/>
          <a:ext cx="8928100" cy="5299078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6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66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Oil Type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API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Range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Typical Burnability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Relative Speed of Flame Spreading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Estimates (%) of Oil Removal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Burn Rate (mm/min)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Sootiness of Flame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Relative Ease of Ignition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Gasoline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58 – 74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Very High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Rapid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95 – 99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 – 3.5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Very Easy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Diesel 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35 – 40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90 – 98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3.5 – 2.9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Very High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Easy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Light Crude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31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85 – 98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3.5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Easy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 Crude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22 – 31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80 – 95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3.5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Easy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Heavy Crude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&lt; 22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75 – 90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Weathered Crude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n/a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50 – 90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2.8 – 2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rowSpan="6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Difficult, primer may be required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Crude with Ice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22 – 31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50 – 90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Light Fuel Oil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17 – 28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50 – 80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2.5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Heavy Fuel Oil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14 – 18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Very 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40 – 70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2.2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Waste Oil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n/a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30 – 60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 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4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Emulsified Oil</a:t>
                      </a:r>
                    </a:p>
                  </a:txBody>
                  <a:tcPr marL="91431" marR="91431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n/a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30 – 60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2 - 1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marL="91431" marR="91431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537970" y="6099958"/>
            <a:ext cx="74882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1"/>
                </a:solidFill>
                <a:latin typeface="Tahoma" panose="020B0604030504040204" pitchFamily="34" charset="0"/>
              </a:rPr>
              <a:t>Source: </a:t>
            </a:r>
            <a:r>
              <a:rPr lang="en-GB" altLang="en-US" sz="1600" dirty="0" err="1">
                <a:solidFill>
                  <a:schemeClr val="bg1"/>
                </a:solidFill>
                <a:latin typeface="Tahoma" panose="020B0604030504040204" pitchFamily="34" charset="0"/>
              </a:rPr>
              <a:t>Fingas</a:t>
            </a:r>
            <a:r>
              <a:rPr lang="en-GB" altLang="en-US" sz="1600" dirty="0">
                <a:solidFill>
                  <a:schemeClr val="bg1"/>
                </a:solidFill>
                <a:latin typeface="Tahoma" panose="020B0604030504040204" pitchFamily="34" charset="0"/>
              </a:rPr>
              <a:t> 2011, IPIECA-IOGP Guidelines for the selection of ISB equipment</a:t>
            </a:r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2195</Words>
  <Application>Microsoft Office PowerPoint</Application>
  <PresentationFormat>Widescreen</PresentationFormat>
  <Paragraphs>472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MS PGothic</vt:lpstr>
      <vt:lpstr>MS PGothic</vt:lpstr>
      <vt:lpstr>Arial</vt:lpstr>
      <vt:lpstr>Calibri</vt:lpstr>
      <vt:lpstr>inherit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161</cp:revision>
  <dcterms:created xsi:type="dcterms:W3CDTF">2024-09-27T05:40:49Z</dcterms:created>
  <dcterms:modified xsi:type="dcterms:W3CDTF">2025-05-05T06:59:26Z</dcterms:modified>
</cp:coreProperties>
</file>